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18" r:id="rId2"/>
    <p:sldId id="256" r:id="rId3"/>
    <p:sldId id="353" r:id="rId4"/>
    <p:sldId id="257" r:id="rId5"/>
    <p:sldId id="27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352" r:id="rId16"/>
    <p:sldId id="291" r:id="rId17"/>
    <p:sldId id="343" r:id="rId18"/>
    <p:sldId id="360" r:id="rId19"/>
    <p:sldId id="269" r:id="rId20"/>
    <p:sldId id="361" r:id="rId21"/>
    <p:sldId id="270" r:id="rId22"/>
    <p:sldId id="271" r:id="rId23"/>
    <p:sldId id="281" r:id="rId24"/>
    <p:sldId id="282" r:id="rId25"/>
    <p:sldId id="272" r:id="rId26"/>
    <p:sldId id="283" r:id="rId27"/>
    <p:sldId id="273" r:id="rId28"/>
    <p:sldId id="274" r:id="rId29"/>
    <p:sldId id="292" r:id="rId30"/>
    <p:sldId id="320" r:id="rId31"/>
    <p:sldId id="354" r:id="rId32"/>
    <p:sldId id="355" r:id="rId33"/>
    <p:sldId id="322" r:id="rId34"/>
    <p:sldId id="275" r:id="rId35"/>
    <p:sldId id="356" r:id="rId36"/>
    <p:sldId id="357" r:id="rId37"/>
    <p:sldId id="358" r:id="rId38"/>
    <p:sldId id="362" r:id="rId39"/>
    <p:sldId id="329" r:id="rId40"/>
    <p:sldId id="363" r:id="rId41"/>
    <p:sldId id="348" r:id="rId42"/>
    <p:sldId id="359" r:id="rId43"/>
    <p:sldId id="364" r:id="rId44"/>
    <p:sldId id="365" r:id="rId45"/>
    <p:sldId id="366" r:id="rId46"/>
    <p:sldId id="290" r:id="rId47"/>
    <p:sldId id="301" r:id="rId48"/>
    <p:sldId id="367" r:id="rId49"/>
    <p:sldId id="349" r:id="rId50"/>
    <p:sldId id="350" r:id="rId51"/>
    <p:sldId id="326" r:id="rId52"/>
    <p:sldId id="368" r:id="rId53"/>
    <p:sldId id="369" r:id="rId54"/>
    <p:sldId id="370" r:id="rId55"/>
    <p:sldId id="351" r:id="rId56"/>
    <p:sldId id="371" r:id="rId57"/>
    <p:sldId id="319" r:id="rId58"/>
    <p:sldId id="302" r:id="rId59"/>
    <p:sldId id="315" r:id="rId60"/>
    <p:sldId id="316" r:id="rId61"/>
    <p:sldId id="317" r:id="rId62"/>
    <p:sldId id="330" r:id="rId63"/>
    <p:sldId id="344" r:id="rId64"/>
    <p:sldId id="345" r:id="rId65"/>
    <p:sldId id="346" r:id="rId66"/>
    <p:sldId id="347" r:id="rId67"/>
    <p:sldId id="289" r:id="rId68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14" y="-282"/>
      </p:cViewPr>
      <p:guideLst>
        <p:guide orient="horz" pos="1517"/>
        <p:guide pos="1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fld id="{54492EB3-0312-4C94-ACA2-C5355F3C76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17" tIns="46509" rIns="93017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fld id="{0C9E32B4-B3B1-4225-B1EE-1A9B01E99D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34060-CEFA-42F5-8F8B-10AE1E493BE7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7B7A3-AC53-43E5-B643-2C51BEB2A4FF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CDA14-3197-4095-A0D3-F47D3DA01A1E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689BC-F572-4BA9-AB89-A03A584F0857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85B22-6B66-48BC-8AE6-1E478A3CAB3A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8355F-3906-4B8A-A13C-4D51DD85A2A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3EF80-E9B9-4B6E-9929-A6CBF4649B08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2FA15-1B10-4CF1-A2E6-E223568F8713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07683-E227-469A-9B1A-E09CF32C7CA9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B593B-0AEB-430F-A40A-ABB32B8A3B3A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8AC77-05AD-4B47-9659-126DABED6D46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C76A4-7CFC-45C3-A87F-C66B869671CB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4175B-759C-440D-948D-A19806604024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52C7D-DD15-4840-8F87-F3C9189612C6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51B8F-42BC-4F70-BBB4-B75117B82E89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8AB46-E39A-45DC-96AA-EBEAB3713A7B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9BEE-782A-4A51-B4CD-DD4202A318B3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D6252-9D79-45B3-A133-502007AED4E7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285CF-9147-4C86-BFB0-5537E5985403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5D52-9982-4A86-A44F-222362204651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9A738-9A4B-4B70-A2E4-85751BE973DF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18887-75B5-408A-B8AC-5EA0ABF8D853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C8D5B-B812-431D-AADB-7243F62EBF8D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9F9A3-0743-40BF-9A58-A77045B77C28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7FE5B-9EEE-4958-B5B5-4164576585BE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D127E-8957-409F-A0B0-5CEDB23D4F5F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A0314-E5D9-4509-9AF9-A7EA88DFAD0A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E5287-434B-4E28-B04B-E31B51CD754A}" type="slidenum">
              <a:rPr lang="en-US"/>
              <a:pPr/>
              <a:t>39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8BEFD-DE3A-422F-AFAA-E26CE7473F29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4ED71-0D3F-4B0F-92B2-0A838296B595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320BB-398A-4A04-8BB1-17855C21961F}" type="slidenum">
              <a:rPr lang="en-US"/>
              <a:pPr/>
              <a:t>46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38B46-12BD-4446-A6F7-9C9FE987E152}" type="slidenum">
              <a:rPr lang="en-US"/>
              <a:pPr/>
              <a:t>47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283A2-B722-46C9-A49B-A21ACB7FC6DB}" type="slidenum">
              <a:rPr lang="en-US"/>
              <a:pPr/>
              <a:t>49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75CE7-7258-47DB-AB98-A3B39CE9A9AA}" type="slidenum">
              <a:rPr lang="en-US"/>
              <a:pPr/>
              <a:t>50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49ADA-BE74-41D7-BC32-3D75266ED622}" type="slidenum">
              <a:rPr lang="en-US"/>
              <a:pPr/>
              <a:t>51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320E-0BA8-494B-A821-35288194FE29}" type="slidenum">
              <a:rPr lang="en-US"/>
              <a:pPr/>
              <a:t>55</a:t>
            </a:fld>
            <a:endParaRPr lang="en-US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65683-9F0E-4E17-8133-2421DEE06219}" type="slidenum">
              <a:rPr lang="en-US"/>
              <a:pPr/>
              <a:t>57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A76C7-0215-4085-A473-315A24B4BFF7}" type="slidenum">
              <a:rPr lang="en-US"/>
              <a:pPr/>
              <a:t>58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F4AA6-5623-4E1F-8317-F7D00EA1E473}" type="slidenum">
              <a:rPr lang="en-US"/>
              <a:pPr/>
              <a:t>59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04C15-BB92-480D-A600-A12CC9213F1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3D24D-5125-4AE9-ABA8-0ED1B47B5BD4}" type="slidenum">
              <a:rPr lang="en-US"/>
              <a:pPr/>
              <a:t>60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0D156-35E9-4E22-BBD7-B652F311FABB}" type="slidenum">
              <a:rPr lang="en-US"/>
              <a:pPr/>
              <a:t>61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F268E-2A03-40EA-894B-8EF6DC029F56}" type="slidenum">
              <a:rPr lang="en-US"/>
              <a:pPr/>
              <a:t>62</a:t>
            </a:fld>
            <a:endParaRPr 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A140B-5356-4FFE-B84E-2EB291CADAF0}" type="slidenum">
              <a:rPr lang="en-US"/>
              <a:pPr/>
              <a:t>63</a:t>
            </a:fld>
            <a:endParaRPr lang="en-US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BAA96-B9D8-43EE-AE3B-E43D2C768C1E}" type="slidenum">
              <a:rPr lang="en-US"/>
              <a:pPr/>
              <a:t>64</a:t>
            </a:fld>
            <a:endParaRPr 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F1F95-3677-4922-941D-521227D594D3}" type="slidenum">
              <a:rPr lang="en-US"/>
              <a:pPr/>
              <a:t>65</a:t>
            </a:fld>
            <a:endParaRPr 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00A6-5557-45CD-9256-DF811CEBED31}" type="slidenum">
              <a:rPr lang="en-US"/>
              <a:pPr/>
              <a:t>66</a:t>
            </a:fld>
            <a:endParaRPr 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60786-C6EC-46DE-BB4C-00F9336E2DF7}" type="slidenum">
              <a:rPr lang="en-US"/>
              <a:pPr/>
              <a:t>67</a:t>
            </a:fld>
            <a:endParaRPr lang="en-US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DDEE-1DC8-47FE-ABBC-659D5EAEFE8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0190-F904-4007-A11B-C0603F036466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762D-50E3-4B49-AC35-AB41CC4A133C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0FD50-1798-4884-8B81-CDFE853188F9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35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6397625" y="8818563"/>
            <a:ext cx="644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5.</a:t>
            </a:r>
            <a:fld id="{2A4C16DD-49BF-48F5-8211-DA6BB90C5110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686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5:  CPU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69888"/>
            <a:ext cx="115443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Scheduling Algorithm Optimization Criteria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19288"/>
            <a:ext cx="11026775" cy="5978525"/>
          </a:xfrm>
        </p:spPr>
        <p:txBody>
          <a:bodyPr/>
          <a:lstStyle/>
          <a:p>
            <a:r>
              <a:rPr lang="en-US" smtClean="0"/>
              <a:t>Max CPU utilization</a:t>
            </a:r>
          </a:p>
          <a:p>
            <a:r>
              <a:rPr lang="en-US" smtClean="0"/>
              <a:t>Max throughput</a:t>
            </a:r>
          </a:p>
          <a:p>
            <a:r>
              <a:rPr lang="en-US" smtClean="0"/>
              <a:t>Min turnaround time </a:t>
            </a:r>
          </a:p>
          <a:p>
            <a:r>
              <a:rPr lang="en-US" smtClean="0"/>
              <a:t>Min waiting time </a:t>
            </a:r>
          </a:p>
          <a:p>
            <a:r>
              <a:rPr lang="en-US" smtClean="0"/>
              <a:t>Min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33400"/>
            <a:ext cx="12006263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First-Come, First-Served (FCFS) Scheduling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0" y="1854200"/>
            <a:ext cx="11349038" cy="5486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4330700" algn="ctr"/>
                <a:tab pos="6621463" algn="ctr"/>
              </a:tabLst>
            </a:pPr>
            <a:r>
              <a:rPr lang="en-US" sz="2300" smtClean="0"/>
              <a:t>		</a:t>
            </a:r>
            <a:r>
              <a:rPr lang="en-US" u="sng" smtClean="0"/>
              <a:t>Process</a:t>
            </a:r>
            <a:r>
              <a:rPr lang="en-US" smtClean="0"/>
              <a:t>	</a:t>
            </a:r>
            <a:r>
              <a:rPr lang="en-US" u="sng" smtClean="0"/>
              <a:t>Burst Time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4330700" algn="ctr"/>
                <a:tab pos="6621463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4330700" algn="ctr"/>
                <a:tab pos="6621463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	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4330700" algn="ctr"/>
                <a:tab pos="6621463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	 </a:t>
            </a:r>
            <a:r>
              <a:rPr lang="en-US" smtClean="0"/>
              <a:t>3</a:t>
            </a:r>
            <a:r>
              <a:rPr lang="en-US" i="1" baseline="-25000" smtClean="0"/>
              <a:t> </a:t>
            </a:r>
          </a:p>
          <a:p>
            <a:pPr>
              <a:lnSpc>
                <a:spcPct val="90000"/>
              </a:lnSpc>
              <a:tabLst>
                <a:tab pos="4330700" algn="ctr"/>
                <a:tab pos="6621463" algn="ctr"/>
              </a:tabLst>
            </a:pPr>
            <a:r>
              <a:rPr lang="en-US" smtClean="0"/>
              <a:t>Suppose that the processes arrive in the order: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3  </a:t>
            </a:r>
            <a:br>
              <a:rPr lang="en-US" i="1" baseline="-25000" smtClean="0"/>
            </a:br>
            <a:r>
              <a:rPr lang="en-US" smtClean="0"/>
              <a:t>The Gantt Chart for the schedule is:</a:t>
            </a:r>
            <a:br>
              <a:rPr lang="en-US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endParaRPr lang="en-US" sz="2300" smtClean="0"/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4330700" algn="ctr"/>
                <a:tab pos="6621463" algn="ctr"/>
              </a:tabLst>
            </a:pPr>
            <a:endParaRPr lang="en-US" sz="2300" smtClean="0"/>
          </a:p>
          <a:p>
            <a:pPr>
              <a:lnSpc>
                <a:spcPct val="90000"/>
              </a:lnSpc>
              <a:tabLst>
                <a:tab pos="4330700" algn="ctr"/>
                <a:tab pos="6621463" algn="ctr"/>
              </a:tabLst>
            </a:pPr>
            <a:r>
              <a:rPr lang="en-US" smtClean="0"/>
              <a:t>Waiting time for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 = 0;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 = 24; </a:t>
            </a:r>
            <a:r>
              <a:rPr lang="en-US" i="1" smtClean="0"/>
              <a:t>P</a:t>
            </a:r>
            <a:r>
              <a:rPr lang="en-US" i="1" baseline="-25000" smtClean="0"/>
              <a:t>3 </a:t>
            </a:r>
            <a:r>
              <a:rPr lang="en-US" smtClean="0"/>
              <a:t>= 27</a:t>
            </a:r>
          </a:p>
          <a:p>
            <a:pPr>
              <a:lnSpc>
                <a:spcPct val="90000"/>
              </a:lnSpc>
              <a:tabLst>
                <a:tab pos="4330700" algn="ctr"/>
                <a:tab pos="6621463" algn="ctr"/>
              </a:tabLst>
            </a:pPr>
            <a:r>
              <a:rPr lang="en-US" smtClean="0"/>
              <a:t>Average waiting time:  (0 + 24 + 27)/3 = 17</a:t>
            </a:r>
          </a:p>
        </p:txBody>
      </p:sp>
      <p:grpSp>
        <p:nvGrpSpPr>
          <p:cNvPr id="35844" name="Group 18"/>
          <p:cNvGrpSpPr>
            <a:grpSpLocks/>
          </p:cNvGrpSpPr>
          <p:nvPr/>
        </p:nvGrpSpPr>
        <p:grpSpPr bwMode="auto">
          <a:xfrm>
            <a:off x="1722438" y="4276725"/>
            <a:ext cx="8148637" cy="1444625"/>
            <a:chOff x="888" y="2688"/>
            <a:chExt cx="3422" cy="682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1819" y="2764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3307" y="2764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3883" y="2764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4"/>
            <p:cNvSpPr txBox="1">
              <a:spLocks noChangeArrowheads="1"/>
            </p:cNvSpPr>
            <p:nvPr/>
          </p:nvSpPr>
          <p:spPr bwMode="auto">
            <a:xfrm>
              <a:off x="2973" y="319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  <p:sp>
          <p:nvSpPr>
            <p:cNvPr id="35856" name="Text Box 15"/>
            <p:cNvSpPr txBox="1">
              <a:spLocks noChangeArrowheads="1"/>
            </p:cNvSpPr>
            <p:nvPr/>
          </p:nvSpPr>
          <p:spPr bwMode="auto">
            <a:xfrm>
              <a:off x="3549" y="319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27</a:t>
              </a:r>
            </a:p>
          </p:txBody>
        </p:sp>
        <p:sp>
          <p:nvSpPr>
            <p:cNvPr id="35857" name="Text Box 16"/>
            <p:cNvSpPr txBox="1">
              <a:spLocks noChangeArrowheads="1"/>
            </p:cNvSpPr>
            <p:nvPr/>
          </p:nvSpPr>
          <p:spPr bwMode="auto">
            <a:xfrm>
              <a:off x="4125" y="319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888" y="3196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FCFS Scheduling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  <a:tabLst>
                <a:tab pos="5214938" algn="ctr"/>
              </a:tabLst>
            </a:pPr>
            <a:r>
              <a:rPr lang="en-US" smtClean="0"/>
              <a:t>Suppose that the processes arrive in the order:</a:t>
            </a:r>
          </a:p>
          <a:p>
            <a:pPr>
              <a:buFont typeface="Monotype Sorts" charset="2"/>
              <a:buNone/>
              <a:tabLst>
                <a:tab pos="5214938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</a:t>
            </a:r>
          </a:p>
          <a:p>
            <a:pPr>
              <a:tabLst>
                <a:tab pos="5214938" algn="ctr"/>
              </a:tabLst>
            </a:pPr>
            <a:r>
              <a:rPr lang="en-US" smtClean="0"/>
              <a:t>The Gantt chart for the schedule is:</a:t>
            </a:r>
            <a:br>
              <a:rPr lang="en-US" smtClean="0"/>
            </a:b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endParaRPr lang="en-US" smtClean="0"/>
          </a:p>
          <a:p>
            <a:pPr>
              <a:tabLst>
                <a:tab pos="5214938" algn="ctr"/>
              </a:tabLst>
            </a:pPr>
            <a:r>
              <a:rPr lang="en-US" smtClean="0"/>
              <a:t>Waiting time for </a:t>
            </a:r>
            <a:r>
              <a:rPr lang="en-US" i="1" smtClean="0"/>
              <a:t>P</a:t>
            </a:r>
            <a:r>
              <a:rPr lang="en-US" i="1" baseline="-25000" smtClean="0"/>
              <a:t>1 </a:t>
            </a:r>
            <a:r>
              <a:rPr lang="en-US" i="1" smtClean="0"/>
              <a:t>=</a:t>
            </a:r>
            <a:r>
              <a:rPr lang="en-US" smtClean="0"/>
              <a:t> 6</a:t>
            </a:r>
            <a:r>
              <a:rPr lang="en-US" i="1" smtClean="0"/>
              <a:t>;</a:t>
            </a:r>
            <a:r>
              <a:rPr lang="en-US" i="1" baseline="-25000" smtClean="0"/>
              <a:t>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= 0</a:t>
            </a:r>
            <a:r>
              <a:rPr lang="en-US" i="1" baseline="-25000" smtClean="0"/>
              <a:t>; </a:t>
            </a:r>
            <a:r>
              <a:rPr lang="en-US" i="1" smtClean="0"/>
              <a:t>P</a:t>
            </a:r>
            <a:r>
              <a:rPr lang="en-US" i="1" baseline="-25000" smtClean="0"/>
              <a:t>3 </a:t>
            </a:r>
            <a:r>
              <a:rPr lang="en-US" i="1" smtClean="0"/>
              <a:t>= </a:t>
            </a:r>
            <a:r>
              <a:rPr lang="en-US" smtClean="0"/>
              <a:t>3</a:t>
            </a:r>
            <a:endParaRPr lang="en-US" i="1" smtClean="0"/>
          </a:p>
          <a:p>
            <a:pPr>
              <a:tabLst>
                <a:tab pos="5214938" algn="ctr"/>
              </a:tabLst>
            </a:pPr>
            <a:r>
              <a:rPr lang="en-US" smtClean="0"/>
              <a:t>Average waiting time:   (6 + 0 + 3)/3 = 3</a:t>
            </a:r>
          </a:p>
          <a:p>
            <a:pPr>
              <a:tabLst>
                <a:tab pos="5214938" algn="ctr"/>
              </a:tabLst>
            </a:pPr>
            <a:r>
              <a:rPr lang="en-US" smtClean="0"/>
              <a:t>Much better than previous case</a:t>
            </a:r>
          </a:p>
          <a:p>
            <a:pPr>
              <a:tabLst>
                <a:tab pos="5214938" algn="ctr"/>
              </a:tabLst>
            </a:pPr>
            <a:r>
              <a:rPr lang="en-US" b="1" smtClean="0"/>
              <a:t>Convoy effect </a:t>
            </a:r>
            <a:r>
              <a:rPr lang="en-US" smtClean="0"/>
              <a:t>- short process behind long process</a:t>
            </a:r>
          </a:p>
          <a:p>
            <a:pPr lvl="1">
              <a:tabLst>
                <a:tab pos="5214938" algn="ctr"/>
              </a:tabLst>
            </a:pPr>
            <a:r>
              <a:rPr lang="en-US" smtClean="0"/>
              <a:t>Consider one CPU-bound and many I/O-bound processes</a:t>
            </a:r>
          </a:p>
        </p:txBody>
      </p:sp>
      <p:grpSp>
        <p:nvGrpSpPr>
          <p:cNvPr id="37892" name="Group 20"/>
          <p:cNvGrpSpPr>
            <a:grpSpLocks/>
          </p:cNvGrpSpPr>
          <p:nvPr/>
        </p:nvGrpSpPr>
        <p:grpSpPr bwMode="auto">
          <a:xfrm>
            <a:off x="2909888" y="3473450"/>
            <a:ext cx="8177212" cy="1443038"/>
            <a:chOff x="884" y="1650"/>
            <a:chExt cx="3434" cy="682"/>
          </a:xfrm>
        </p:grpSpPr>
        <p:sp>
          <p:nvSpPr>
            <p:cNvPr id="37893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Text Box 7"/>
            <p:cNvSpPr txBox="1">
              <a:spLocks noChangeArrowheads="1"/>
            </p:cNvSpPr>
            <p:nvPr/>
          </p:nvSpPr>
          <p:spPr bwMode="auto">
            <a:xfrm flipH="1">
              <a:off x="3222" y="1726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895" name="Text Box 8"/>
            <p:cNvSpPr txBox="1">
              <a:spLocks noChangeArrowheads="1"/>
            </p:cNvSpPr>
            <p:nvPr/>
          </p:nvSpPr>
          <p:spPr bwMode="auto">
            <a:xfrm flipH="1">
              <a:off x="1734" y="1726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 flipH="1">
              <a:off x="1158" y="1726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897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Text Box 16"/>
            <p:cNvSpPr txBox="1">
              <a:spLocks noChangeArrowheads="1"/>
            </p:cNvSpPr>
            <p:nvPr/>
          </p:nvSpPr>
          <p:spPr bwMode="auto">
            <a:xfrm flipH="1">
              <a:off x="2088" y="2158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6</a:t>
              </a:r>
            </a:p>
          </p:txBody>
        </p:sp>
        <p:sp>
          <p:nvSpPr>
            <p:cNvPr id="37904" name="Text Box 17"/>
            <p:cNvSpPr txBox="1">
              <a:spLocks noChangeArrowheads="1"/>
            </p:cNvSpPr>
            <p:nvPr/>
          </p:nvSpPr>
          <p:spPr bwMode="auto">
            <a:xfrm flipH="1">
              <a:off x="1512" y="2158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37905" name="Text Box 18"/>
            <p:cNvSpPr txBox="1">
              <a:spLocks noChangeArrowheads="1"/>
            </p:cNvSpPr>
            <p:nvPr/>
          </p:nvSpPr>
          <p:spPr bwMode="auto">
            <a:xfrm flipH="1">
              <a:off x="4133" y="2158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37906" name="Text Box 19"/>
            <p:cNvSpPr txBox="1">
              <a:spLocks noChangeArrowheads="1"/>
            </p:cNvSpPr>
            <p:nvPr/>
          </p:nvSpPr>
          <p:spPr bwMode="auto">
            <a:xfrm flipH="1">
              <a:off x="884" y="2158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369888"/>
            <a:ext cx="11745912" cy="768350"/>
          </a:xfrm>
        </p:spPr>
        <p:txBody>
          <a:bodyPr/>
          <a:lstStyle/>
          <a:p>
            <a:pPr eaLnBrk="1" hangingPunct="1"/>
            <a:r>
              <a:rPr lang="en-US" smtClean="0"/>
              <a:t>Shortest-Job-First (SJF) Scheduling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52213" cy="6040438"/>
          </a:xfrm>
        </p:spPr>
        <p:txBody>
          <a:bodyPr/>
          <a:lstStyle/>
          <a:p>
            <a:r>
              <a:rPr lang="en-US" smtClean="0"/>
              <a:t>Associate with each process the length of its next CPU burst</a:t>
            </a:r>
          </a:p>
          <a:p>
            <a:pPr lvl="1"/>
            <a:r>
              <a:rPr lang="en-US" smtClean="0"/>
              <a:t> Use these lengths to schedule the process with the shortest time</a:t>
            </a:r>
          </a:p>
          <a:p>
            <a:endParaRPr lang="en-US" smtClean="0"/>
          </a:p>
          <a:p>
            <a:r>
              <a:rPr lang="en-US" smtClean="0"/>
              <a:t>SJF is optimal – gives minimum average waiting time for a given set of processes</a:t>
            </a:r>
          </a:p>
          <a:p>
            <a:pPr lvl="1"/>
            <a:r>
              <a:rPr lang="en-US" smtClean="0"/>
              <a:t>The difficulty is knowing the length of the next CPU request</a:t>
            </a:r>
          </a:p>
          <a:p>
            <a:pPr lvl="1"/>
            <a:r>
              <a:rPr lang="en-US" smtClean="0"/>
              <a:t>Could ask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SJF</a:t>
            </a:r>
          </a:p>
        </p:txBody>
      </p:sp>
      <p:sp>
        <p:nvSpPr>
          <p:cNvPr id="419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      	                </a:t>
            </a:r>
            <a:r>
              <a:rPr lang="en-US" u="sng" smtClean="0"/>
              <a:t>Process</a:t>
            </a:r>
            <a:r>
              <a:rPr lang="en-US" u="sng" smtClean="0">
                <a:solidFill>
                  <a:schemeClr val="bg1"/>
                </a:solidFill>
              </a:rPr>
              <a:t>Arriva	l Time</a:t>
            </a:r>
            <a:r>
              <a:rPr lang="en-US" smtClean="0"/>
              <a:t>	</a:t>
            </a:r>
            <a:r>
              <a:rPr lang="en-US" u="sng" smtClean="0"/>
              <a:t>Burst Time</a:t>
            </a:r>
            <a:endParaRPr lang="en-US" smtClean="0"/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</a:t>
            </a:r>
            <a:r>
              <a:rPr lang="en-US" smtClean="0">
                <a:solidFill>
                  <a:schemeClr val="bg1"/>
                </a:solidFill>
              </a:rPr>
              <a:t>0.0</a:t>
            </a:r>
            <a:r>
              <a:rPr lang="en-US" smtClean="0"/>
              <a:t>	6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 	</a:t>
            </a:r>
            <a:r>
              <a:rPr lang="en-US" smtClean="0">
                <a:solidFill>
                  <a:schemeClr val="bg1"/>
                </a:solidFill>
              </a:rPr>
              <a:t>2.0</a:t>
            </a:r>
            <a:r>
              <a:rPr lang="en-US" smtClean="0"/>
              <a:t>	8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	</a:t>
            </a:r>
            <a:r>
              <a:rPr lang="en-US" smtClean="0">
                <a:solidFill>
                  <a:schemeClr val="bg1"/>
                </a:solidFill>
              </a:rPr>
              <a:t>4.0</a:t>
            </a:r>
            <a:r>
              <a:rPr lang="en-US" smtClean="0"/>
              <a:t>	7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4</a:t>
            </a:r>
            <a:r>
              <a:rPr lang="en-US" smtClean="0"/>
              <a:t>	</a:t>
            </a:r>
            <a:r>
              <a:rPr lang="en-US" smtClean="0">
                <a:solidFill>
                  <a:schemeClr val="bg1"/>
                </a:solidFill>
              </a:rPr>
              <a:t>5.0</a:t>
            </a:r>
            <a:r>
              <a:rPr lang="en-US" smtClean="0"/>
              <a:t>	3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SJF scheduling chart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Average waiting time = (3 + 16 + 9 + 0) / 4 = 7</a:t>
            </a:r>
            <a:endParaRPr lang="en-US" i="1" baseline="-25000" smtClean="0"/>
          </a:p>
        </p:txBody>
      </p:sp>
      <p:grpSp>
        <p:nvGrpSpPr>
          <p:cNvPr id="41988" name="Group 74"/>
          <p:cNvGrpSpPr>
            <a:grpSpLocks/>
          </p:cNvGrpSpPr>
          <p:nvPr/>
        </p:nvGrpSpPr>
        <p:grpSpPr bwMode="auto">
          <a:xfrm>
            <a:off x="1774825" y="3992563"/>
            <a:ext cx="8704263" cy="1487487"/>
            <a:chOff x="896" y="2352"/>
            <a:chExt cx="3655" cy="703"/>
          </a:xfrm>
        </p:grpSpPr>
        <p:sp>
          <p:nvSpPr>
            <p:cNvPr id="41989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Text Box 38"/>
            <p:cNvSpPr txBox="1">
              <a:spLocks noChangeArrowheads="1"/>
            </p:cNvSpPr>
            <p:nvPr/>
          </p:nvSpPr>
          <p:spPr bwMode="auto">
            <a:xfrm flipH="1">
              <a:off x="1052" y="2441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  <p:sp>
          <p:nvSpPr>
            <p:cNvPr id="41991" name="Text Box 39"/>
            <p:cNvSpPr txBox="1">
              <a:spLocks noChangeArrowheads="1"/>
            </p:cNvSpPr>
            <p:nvPr/>
          </p:nvSpPr>
          <p:spPr bwMode="auto">
            <a:xfrm flipH="1">
              <a:off x="3019" y="242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41992" name="Text Box 40"/>
            <p:cNvSpPr txBox="1">
              <a:spLocks noChangeArrowheads="1"/>
            </p:cNvSpPr>
            <p:nvPr/>
          </p:nvSpPr>
          <p:spPr bwMode="auto">
            <a:xfrm flipH="1">
              <a:off x="2012" y="2477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48"/>
            <p:cNvSpPr txBox="1">
              <a:spLocks noChangeArrowheads="1"/>
            </p:cNvSpPr>
            <p:nvPr/>
          </p:nvSpPr>
          <p:spPr bwMode="auto">
            <a:xfrm flipH="1">
              <a:off x="1569" y="2861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41997" name="Text Box 49"/>
            <p:cNvSpPr txBox="1">
              <a:spLocks noChangeArrowheads="1"/>
            </p:cNvSpPr>
            <p:nvPr/>
          </p:nvSpPr>
          <p:spPr bwMode="auto">
            <a:xfrm flipH="1">
              <a:off x="3358" y="287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16</a:t>
              </a:r>
            </a:p>
          </p:txBody>
        </p:sp>
        <p:sp>
          <p:nvSpPr>
            <p:cNvPr id="41998" name="Text Box 50"/>
            <p:cNvSpPr txBox="1">
              <a:spLocks noChangeArrowheads="1"/>
            </p:cNvSpPr>
            <p:nvPr/>
          </p:nvSpPr>
          <p:spPr bwMode="auto">
            <a:xfrm flipH="1">
              <a:off x="896" y="2881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4199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Text Box 64"/>
            <p:cNvSpPr txBox="1">
              <a:spLocks noChangeArrowheads="1"/>
            </p:cNvSpPr>
            <p:nvPr/>
          </p:nvSpPr>
          <p:spPr bwMode="auto">
            <a:xfrm flipH="1">
              <a:off x="2625" y="2861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9</a:t>
              </a:r>
            </a:p>
          </p:txBody>
        </p:sp>
        <p:sp>
          <p:nvSpPr>
            <p:cNvPr id="42004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Text Box 70"/>
            <p:cNvSpPr txBox="1">
              <a:spLocks noChangeArrowheads="1"/>
            </p:cNvSpPr>
            <p:nvPr/>
          </p:nvSpPr>
          <p:spPr bwMode="auto">
            <a:xfrm flipH="1">
              <a:off x="3787" y="242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42006" name="Text Box 73"/>
            <p:cNvSpPr txBox="1">
              <a:spLocks noChangeArrowheads="1"/>
            </p:cNvSpPr>
            <p:nvPr/>
          </p:nvSpPr>
          <p:spPr bwMode="auto">
            <a:xfrm flipH="1">
              <a:off x="4366" y="287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323850"/>
            <a:ext cx="11658600" cy="814388"/>
          </a:xfrm>
        </p:spPr>
        <p:txBody>
          <a:bodyPr/>
          <a:lstStyle/>
          <a:p>
            <a:pPr eaLnBrk="1" hangingPunct="1"/>
            <a:r>
              <a:rPr lang="en-US" smtClean="0"/>
              <a:t>Determining Length of Next CPU Burst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580188"/>
          </a:xfrm>
        </p:spPr>
        <p:txBody>
          <a:bodyPr/>
          <a:lstStyle/>
          <a:p>
            <a:r>
              <a:rPr lang="en-US" smtClean="0"/>
              <a:t>Can only estimate the length – should be similar to the previous one</a:t>
            </a:r>
          </a:p>
          <a:p>
            <a:pPr lvl="1"/>
            <a:r>
              <a:rPr lang="en-US" smtClean="0"/>
              <a:t>Then pick process with shortest predicted next CPU burst</a:t>
            </a:r>
          </a:p>
          <a:p>
            <a:endParaRPr lang="en-US" smtClean="0"/>
          </a:p>
          <a:p>
            <a:r>
              <a:rPr lang="en-US" smtClean="0"/>
              <a:t>Can be done by using the length of previous CPU bursts, using exponential averaging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Commonly, </a:t>
            </a:r>
            <a:r>
              <a:rPr lang="en-US" smtClean="0">
                <a:latin typeface="Lucida Grande" charset="0"/>
              </a:rPr>
              <a:t>α </a:t>
            </a:r>
            <a:r>
              <a:rPr lang="en-US" smtClean="0"/>
              <a:t>set to ½</a:t>
            </a:r>
          </a:p>
          <a:p>
            <a:r>
              <a:rPr lang="en-US" smtClean="0"/>
              <a:t>Preemptive version called </a:t>
            </a:r>
            <a:r>
              <a:rPr lang="en-US" b="1" smtClean="0"/>
              <a:t>shortest-remaining-time-first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636713" y="3659188"/>
          <a:ext cx="6640512" cy="1671637"/>
        </p:xfrm>
        <a:graphic>
          <a:graphicData uri="http://schemas.openxmlformats.org/presentationml/2006/ole">
            <p:oleObj spid="_x0000_s44034" name="Equation" r:id="rId4" imgW="6400800" imgH="177768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398838" y="6664325"/>
          <a:ext cx="3333750" cy="420688"/>
        </p:xfrm>
        <a:graphic>
          <a:graphicData uri="http://schemas.openxmlformats.org/presentationml/2006/ole">
            <p:oleObj spid="_x0000_s44035" name="Equation" r:id="rId5" imgW="222228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322263"/>
            <a:ext cx="12334875" cy="904875"/>
          </a:xfrm>
        </p:spPr>
        <p:txBody>
          <a:bodyPr/>
          <a:lstStyle/>
          <a:p>
            <a:pPr eaLnBrk="1" hangingPunct="1"/>
            <a:r>
              <a:rPr lang="en-US" sz="4000" smtClean="0"/>
              <a:t>Prediction of the Length of the </a:t>
            </a:r>
            <a:br>
              <a:rPr lang="en-US" sz="4000" smtClean="0"/>
            </a:br>
            <a:r>
              <a:rPr lang="en-US" sz="4000" smtClean="0"/>
              <a:t>Next CPU Burst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1871663"/>
            <a:ext cx="8755063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369888"/>
            <a:ext cx="11177587" cy="768350"/>
          </a:xfrm>
        </p:spPr>
        <p:txBody>
          <a:bodyPr/>
          <a:lstStyle/>
          <a:p>
            <a:pPr eaLnBrk="1" hangingPunct="1"/>
            <a:r>
              <a:rPr lang="en-US" smtClean="0"/>
              <a:t>Examples of Exponential Averaging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</a:t>
            </a:r>
            <a:r>
              <a:rPr lang="en-US" baseline="-25000" smtClean="0">
                <a:sym typeface="Symbol" charset="2"/>
              </a:rPr>
              <a:t>n+1</a:t>
            </a:r>
            <a:r>
              <a:rPr lang="en-US" smtClean="0">
                <a:sym typeface="Symbol" charset="2"/>
              </a:rPr>
              <a:t> = </a:t>
            </a:r>
            <a:r>
              <a:rPr lang="en-US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 </a:t>
            </a:r>
            <a:r>
              <a:rPr lang="en-US" baseline="-25000" smtClean="0">
                <a:sym typeface="Symbol" charset="2"/>
              </a:rPr>
              <a:t>n+1</a:t>
            </a:r>
            <a:r>
              <a:rPr lang="en-US" smtClean="0">
                <a:sym typeface="Symbol" charset="2"/>
              </a:rPr>
              <a:t> =  </a:t>
            </a:r>
            <a:r>
              <a:rPr lang="en-US" i="1" smtClean="0">
                <a:sym typeface="Symbol" charset="2"/>
              </a:rPr>
              <a:t>t</a:t>
            </a:r>
            <a:r>
              <a:rPr lang="en-US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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baseline="-25000" smtClean="0">
                <a:sym typeface="Symbol" charset="2"/>
              </a:rPr>
              <a:t>+1</a:t>
            </a:r>
            <a:r>
              <a:rPr lang="en-US" smtClean="0">
                <a:sym typeface="Symbol" charset="2"/>
              </a:rPr>
              <a:t> =  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smtClean="0">
                <a:sym typeface="Symbol" charset="2"/>
              </a:rPr>
              <a:t>+(1</a:t>
            </a:r>
            <a:r>
              <a:rPr lang="en-US" i="1" smtClean="0">
                <a:sym typeface="Symbol" charset="2"/>
              </a:rPr>
              <a:t> - </a:t>
            </a:r>
            <a:r>
              <a:rPr lang="en-US" smtClean="0">
                <a:sym typeface="Symbol" charset="2"/>
              </a:rPr>
              <a:t></a:t>
            </a:r>
            <a:r>
              <a:rPr lang="en-US" i="1" smtClean="0">
                <a:sym typeface="Symbol" charset="2"/>
              </a:rPr>
              <a:t>)</a:t>
            </a:r>
            <a:r>
              <a:rPr lang="en-US" smtClean="0">
                <a:sym typeface="Symbol" charset="2"/>
              </a:rPr>
              <a:t> </a:t>
            </a:r>
            <a:r>
              <a:rPr lang="en-US" i="1" smtClean="0">
                <a:sym typeface="Symbol" charset="2"/>
              </a:rPr>
              <a:t>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-1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            </a:t>
            </a:r>
            <a:r>
              <a:rPr lang="en-US" i="1" smtClean="0">
                <a:sym typeface="Symbol" charset="2"/>
              </a:rPr>
              <a:t>+(</a:t>
            </a:r>
            <a:r>
              <a:rPr lang="en-US" smtClean="0">
                <a:sym typeface="Symbol" charset="2"/>
              </a:rPr>
              <a:t>1 -  </a:t>
            </a:r>
            <a:r>
              <a:rPr lang="en-US" i="1" smtClean="0">
                <a:sym typeface="Symbol" charset="2"/>
              </a:rPr>
              <a:t>)</a:t>
            </a:r>
            <a:r>
              <a:rPr lang="en-US" i="1" baseline="30000" smtClean="0">
                <a:sym typeface="Symbol" charset="2"/>
              </a:rPr>
              <a:t>j</a:t>
            </a:r>
            <a:r>
              <a:rPr lang="en-US" baseline="30000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 </a:t>
            </a:r>
            <a:r>
              <a:rPr lang="en-US" i="1" smtClean="0">
                <a:sym typeface="Symbol" charset="2"/>
              </a:rPr>
              <a:t>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smtClean="0">
                <a:sym typeface="Symbol" charset="2"/>
              </a:rPr>
              <a:t> </a:t>
            </a:r>
            <a:r>
              <a:rPr lang="en-US" baseline="-25000" smtClean="0">
                <a:sym typeface="Symbol" charset="2"/>
              </a:rPr>
              <a:t>-</a:t>
            </a:r>
            <a:r>
              <a:rPr lang="en-US" i="1" baseline="-25000" smtClean="0">
                <a:sym typeface="Symbol" charset="2"/>
              </a:rPr>
              <a:t>j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            </a:t>
            </a:r>
            <a:r>
              <a:rPr lang="en-US" i="1" smtClean="0">
                <a:sym typeface="Symbol" charset="2"/>
              </a:rPr>
              <a:t>+(</a:t>
            </a:r>
            <a:r>
              <a:rPr lang="en-US" smtClean="0">
                <a:sym typeface="Symbol" charset="2"/>
              </a:rPr>
              <a:t>1 -  </a:t>
            </a:r>
            <a:r>
              <a:rPr lang="en-US" i="1" smtClean="0">
                <a:sym typeface="Symbol" charset="2"/>
              </a:rPr>
              <a:t>)</a:t>
            </a:r>
            <a:r>
              <a:rPr lang="en-US" i="1" baseline="30000" smtClean="0">
                <a:sym typeface="Symbol" charset="2"/>
              </a:rPr>
              <a:t>n</a:t>
            </a:r>
            <a:r>
              <a:rPr lang="en-US" baseline="30000" smtClean="0">
                <a:sym typeface="Symbol" charset="2"/>
              </a:rPr>
              <a:t> +1 </a:t>
            </a:r>
            <a:r>
              <a:rPr lang="en-US" smtClean="0">
                <a:sym typeface="Symbol" charset="2"/>
              </a:rPr>
              <a:t></a:t>
            </a:r>
            <a:r>
              <a:rPr lang="en-US" baseline="-25000" smtClean="0">
                <a:sym typeface="Symbol" charset="2"/>
              </a:rPr>
              <a:t>0</a:t>
            </a:r>
            <a:br>
              <a:rPr lang="en-US" baseline="-25000" smtClean="0">
                <a:sym typeface="Symbol" charset="2"/>
              </a:rPr>
            </a:br>
            <a:endParaRPr lang="en-US" baseline="-2500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788" y="369888"/>
            <a:ext cx="10920412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Example of Shortest-remaining-time-first</a:t>
            </a:r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Now we add the concepts of varying arrival times and preemption to the analysis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        </a:t>
            </a:r>
            <a:r>
              <a:rPr lang="en-US" u="sng" smtClean="0"/>
              <a:t>Process</a:t>
            </a:r>
            <a:r>
              <a:rPr lang="en-US" u="sng" smtClean="0">
                <a:solidFill>
                  <a:schemeClr val="bg1"/>
                </a:solidFill>
              </a:rPr>
              <a:t>A	arri </a:t>
            </a:r>
            <a:r>
              <a:rPr lang="en-US" i="1" u="sng" smtClean="0"/>
              <a:t>Arrival </a:t>
            </a:r>
            <a:r>
              <a:rPr lang="en-US" u="sng" smtClean="0"/>
              <a:t>Time</a:t>
            </a:r>
            <a:r>
              <a:rPr lang="en-US" u="sng" smtClean="0">
                <a:solidFill>
                  <a:schemeClr val="bg1"/>
                </a:solidFill>
              </a:rPr>
              <a:t>T</a:t>
            </a:r>
            <a:r>
              <a:rPr lang="en-US" smtClean="0"/>
              <a:t>	</a:t>
            </a:r>
            <a:r>
              <a:rPr lang="en-US" u="sng" smtClean="0"/>
              <a:t>Burst Time</a:t>
            </a:r>
            <a:endParaRPr lang="en-US" smtClean="0"/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</a:t>
            </a:r>
            <a:r>
              <a:rPr lang="en-US" smtClean="0">
                <a:solidFill>
                  <a:srgbClr val="000000"/>
                </a:solidFill>
              </a:rPr>
              <a:t>0</a:t>
            </a:r>
            <a:r>
              <a:rPr lang="en-US" smtClean="0"/>
              <a:t>	8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 	</a:t>
            </a:r>
            <a:r>
              <a:rPr lang="en-US" smtClean="0">
                <a:solidFill>
                  <a:srgbClr val="000000"/>
                </a:solidFill>
              </a:rPr>
              <a:t>1</a:t>
            </a:r>
            <a:r>
              <a:rPr lang="en-US" smtClean="0"/>
              <a:t>	4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	</a:t>
            </a:r>
            <a:r>
              <a:rPr lang="en-US" smtClean="0">
                <a:solidFill>
                  <a:srgbClr val="000000"/>
                </a:solidFill>
              </a:rPr>
              <a:t>2</a:t>
            </a:r>
            <a:r>
              <a:rPr lang="en-US" smtClean="0"/>
              <a:t>	9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4</a:t>
            </a:r>
            <a:r>
              <a:rPr lang="en-US" smtClean="0"/>
              <a:t>	</a:t>
            </a:r>
            <a:r>
              <a:rPr lang="en-US" smtClean="0">
                <a:solidFill>
                  <a:srgbClr val="000000"/>
                </a:solidFill>
              </a:rPr>
              <a:t>3</a:t>
            </a:r>
            <a:r>
              <a:rPr lang="en-US" smtClean="0"/>
              <a:t>	5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i="1" smtClean="0"/>
              <a:t>Preemptive </a:t>
            </a:r>
            <a:r>
              <a:rPr lang="en-US" smtClean="0"/>
              <a:t>SJF Gantt Chart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Average waiting time = [(10-1)+(1-1)+(17-2)+5-3)]/4 = 26/4 = 6.5 msec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i="1" baseline="-25000" smtClean="0"/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endParaRPr lang="en-US" i="1" baseline="-25000" smtClean="0"/>
          </a:p>
        </p:txBody>
      </p:sp>
      <p:grpSp>
        <p:nvGrpSpPr>
          <p:cNvPr id="50180" name="Group 74"/>
          <p:cNvGrpSpPr>
            <a:grpSpLocks/>
          </p:cNvGrpSpPr>
          <p:nvPr/>
        </p:nvGrpSpPr>
        <p:grpSpPr bwMode="auto">
          <a:xfrm>
            <a:off x="1414463" y="4964113"/>
            <a:ext cx="8702675" cy="1384300"/>
            <a:chOff x="901" y="2366"/>
            <a:chExt cx="3655" cy="654"/>
          </a:xfrm>
        </p:grpSpPr>
        <p:sp>
          <p:nvSpPr>
            <p:cNvPr id="50181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Text Box 38"/>
            <p:cNvSpPr txBox="1">
              <a:spLocks noChangeArrowheads="1"/>
            </p:cNvSpPr>
            <p:nvPr/>
          </p:nvSpPr>
          <p:spPr bwMode="auto">
            <a:xfrm flipH="1">
              <a:off x="1052" y="2441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50183" name="Text Box 39"/>
            <p:cNvSpPr txBox="1">
              <a:spLocks noChangeArrowheads="1"/>
            </p:cNvSpPr>
            <p:nvPr/>
          </p:nvSpPr>
          <p:spPr bwMode="auto">
            <a:xfrm flipH="1">
              <a:off x="3019" y="242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50184" name="Text Box 40"/>
            <p:cNvSpPr txBox="1">
              <a:spLocks noChangeArrowheads="1"/>
            </p:cNvSpPr>
            <p:nvPr/>
          </p:nvSpPr>
          <p:spPr bwMode="auto">
            <a:xfrm flipH="1">
              <a:off x="1498" y="2439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5018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48"/>
            <p:cNvSpPr txBox="1">
              <a:spLocks noChangeArrowheads="1"/>
            </p:cNvSpPr>
            <p:nvPr/>
          </p:nvSpPr>
          <p:spPr bwMode="auto">
            <a:xfrm flipH="1">
              <a:off x="1244" y="2845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50187" name="Text Box 49"/>
            <p:cNvSpPr txBox="1">
              <a:spLocks noChangeArrowheads="1"/>
            </p:cNvSpPr>
            <p:nvPr/>
          </p:nvSpPr>
          <p:spPr bwMode="auto">
            <a:xfrm flipH="1">
              <a:off x="3353" y="284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17</a:t>
              </a:r>
            </a:p>
          </p:txBody>
        </p:sp>
        <p:sp>
          <p:nvSpPr>
            <p:cNvPr id="50188" name="Text Box 50"/>
            <p:cNvSpPr txBox="1">
              <a:spLocks noChangeArrowheads="1"/>
            </p:cNvSpPr>
            <p:nvPr/>
          </p:nvSpPr>
          <p:spPr bwMode="auto">
            <a:xfrm flipH="1">
              <a:off x="901" y="2843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5018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Text Box 64"/>
            <p:cNvSpPr txBox="1">
              <a:spLocks noChangeArrowheads="1"/>
            </p:cNvSpPr>
            <p:nvPr/>
          </p:nvSpPr>
          <p:spPr bwMode="auto">
            <a:xfrm flipH="1">
              <a:off x="2597" y="2845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50191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Text Box 70"/>
            <p:cNvSpPr txBox="1">
              <a:spLocks noChangeArrowheads="1"/>
            </p:cNvSpPr>
            <p:nvPr/>
          </p:nvSpPr>
          <p:spPr bwMode="auto">
            <a:xfrm flipH="1">
              <a:off x="3787" y="242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50193" name="Text Box 73"/>
            <p:cNvSpPr txBox="1">
              <a:spLocks noChangeArrowheads="1"/>
            </p:cNvSpPr>
            <p:nvPr/>
          </p:nvSpPr>
          <p:spPr bwMode="auto">
            <a:xfrm flipH="1">
              <a:off x="4371" y="284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  <p:sp>
          <p:nvSpPr>
            <p:cNvPr id="50194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64"/>
            <p:cNvSpPr txBox="1">
              <a:spLocks noChangeArrowheads="1"/>
            </p:cNvSpPr>
            <p:nvPr/>
          </p:nvSpPr>
          <p:spPr bwMode="auto">
            <a:xfrm flipH="1">
              <a:off x="1861" y="2843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5</a:t>
              </a:r>
            </a:p>
          </p:txBody>
        </p:sp>
        <p:sp>
          <p:nvSpPr>
            <p:cNvPr id="50196" name="Text Box 39"/>
            <p:cNvSpPr txBox="1">
              <a:spLocks noChangeArrowheads="1"/>
            </p:cNvSpPr>
            <p:nvPr/>
          </p:nvSpPr>
          <p:spPr bwMode="auto">
            <a:xfrm flipH="1">
              <a:off x="2185" y="243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mtClean="0"/>
              <a:t>Priority Scheduling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040438"/>
          </a:xfrm>
        </p:spPr>
        <p:txBody>
          <a:bodyPr/>
          <a:lstStyle/>
          <a:p>
            <a:r>
              <a:rPr lang="en-US" smtClean="0"/>
              <a:t>A priority number (integer) is associated with each process</a:t>
            </a:r>
          </a:p>
          <a:p>
            <a:endParaRPr lang="en-US" sz="1100" smtClean="0"/>
          </a:p>
          <a:p>
            <a:r>
              <a:rPr lang="en-US" smtClean="0"/>
              <a:t>The CPU is allocated to the process with the highest priority (smallest integer </a:t>
            </a:r>
            <a:r>
              <a:rPr lang="en-US" smtClean="0">
                <a:sym typeface="Symbol" charset="2"/>
              </a:rPr>
              <a:t> highest priority)</a:t>
            </a:r>
          </a:p>
          <a:p>
            <a:pPr lvl="1"/>
            <a:r>
              <a:rPr lang="en-US" smtClean="0"/>
              <a:t>Preemptive</a:t>
            </a:r>
          </a:p>
          <a:p>
            <a:pPr lvl="1"/>
            <a:r>
              <a:rPr lang="en-US" smtClean="0"/>
              <a:t>Nonpreemptive</a:t>
            </a:r>
          </a:p>
          <a:p>
            <a:pPr lvl="1"/>
            <a:endParaRPr lang="en-US" sz="1100" smtClean="0"/>
          </a:p>
          <a:p>
            <a:r>
              <a:rPr lang="en-US" smtClean="0"/>
              <a:t>SJF is priority scheduling where priority is the inverse of predicted next CPU burst time</a:t>
            </a:r>
          </a:p>
          <a:p>
            <a:endParaRPr lang="en-US" sz="1100" smtClean="0"/>
          </a:p>
          <a:p>
            <a:r>
              <a:rPr lang="en-US" smtClean="0"/>
              <a:t>Problem </a:t>
            </a:r>
            <a:r>
              <a:rPr lang="en-US" smtClean="0">
                <a:sym typeface="Symbol" charset="2"/>
              </a:rPr>
              <a:t> </a:t>
            </a:r>
            <a:r>
              <a:rPr lang="en-US" b="1" smtClean="0">
                <a:sym typeface="Symbol" charset="2"/>
              </a:rPr>
              <a:t>Starvation </a:t>
            </a:r>
            <a:r>
              <a:rPr lang="en-US" smtClean="0">
                <a:sym typeface="Symbol" charset="2"/>
              </a:rPr>
              <a:t>– low priority processes may never execute</a:t>
            </a:r>
          </a:p>
          <a:p>
            <a:endParaRPr lang="en-US" sz="1100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Solution  </a:t>
            </a:r>
            <a:r>
              <a:rPr lang="en-US" b="1" smtClean="0">
                <a:sym typeface="Symbol" charset="2"/>
              </a:rPr>
              <a:t>Aging </a:t>
            </a:r>
            <a:r>
              <a:rPr lang="en-US" smtClean="0">
                <a:sym typeface="Symbol" charset="2"/>
              </a:rPr>
              <a:t>– as time progresses increase the priority of the process</a:t>
            </a:r>
          </a:p>
          <a:p>
            <a:pPr>
              <a:buFont typeface="Monotype Sorts" charset="2"/>
              <a:buNone/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Chapter 5:  CPU Scheduling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662113"/>
            <a:ext cx="11004550" cy="5030787"/>
          </a:xfrm>
        </p:spPr>
        <p:txBody>
          <a:bodyPr/>
          <a:lstStyle/>
          <a:p>
            <a:r>
              <a:rPr lang="en-US" smtClean="0"/>
              <a:t>Basic Concepts</a:t>
            </a:r>
          </a:p>
          <a:p>
            <a:r>
              <a:rPr lang="en-US" smtClean="0"/>
              <a:t>Scheduling Criteria </a:t>
            </a:r>
          </a:p>
          <a:p>
            <a:r>
              <a:rPr lang="en-US" smtClean="0"/>
              <a:t>Scheduling Algorithms</a:t>
            </a:r>
          </a:p>
          <a:p>
            <a:r>
              <a:rPr lang="en-US" smtClean="0"/>
              <a:t>Thread Scheduling</a:t>
            </a:r>
          </a:p>
          <a:p>
            <a:r>
              <a:rPr lang="en-US" smtClean="0"/>
              <a:t>Multiple-Processor Scheduling</a:t>
            </a:r>
          </a:p>
          <a:p>
            <a:r>
              <a:rPr lang="en-US" smtClean="0"/>
              <a:t>Operating Systems Examples</a:t>
            </a:r>
          </a:p>
          <a:p>
            <a:r>
              <a:rPr lang="en-US" smtClean="0"/>
              <a:t>Algorithm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788" y="369888"/>
            <a:ext cx="10920412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Example of Priority Scheduling</a:t>
            </a:r>
          </a:p>
        </p:txBody>
      </p:sp>
      <p:sp>
        <p:nvSpPr>
          <p:cNvPr id="54275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        </a:t>
            </a:r>
            <a:r>
              <a:rPr lang="en-US" u="sng" smtClean="0"/>
              <a:t>Process</a:t>
            </a:r>
            <a:r>
              <a:rPr lang="en-US" u="sng" smtClean="0">
                <a:solidFill>
                  <a:schemeClr val="bg1"/>
                </a:solidFill>
              </a:rPr>
              <a:t>A	arri </a:t>
            </a:r>
            <a:r>
              <a:rPr lang="en-US" u="sng" smtClean="0"/>
              <a:t>Burst Time</a:t>
            </a:r>
            <a:r>
              <a:rPr lang="en-US" u="sng" smtClean="0">
                <a:solidFill>
                  <a:schemeClr val="bg1"/>
                </a:solidFill>
              </a:rPr>
              <a:t>T</a:t>
            </a:r>
            <a:r>
              <a:rPr lang="en-US" smtClean="0"/>
              <a:t>	</a:t>
            </a:r>
            <a:r>
              <a:rPr lang="en-US" u="sng" smtClean="0"/>
              <a:t>Priority</a:t>
            </a:r>
            <a:endParaRPr lang="en-US" smtClean="0"/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1</a:t>
            </a:r>
            <a:r>
              <a:rPr lang="en-US" smtClean="0">
                <a:solidFill>
                  <a:srgbClr val="000000"/>
                </a:solidFill>
              </a:rPr>
              <a:t>0</a:t>
            </a:r>
            <a:r>
              <a:rPr lang="en-US" smtClean="0"/>
              <a:t>	3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 	</a:t>
            </a:r>
            <a:r>
              <a:rPr lang="en-US" smtClean="0">
                <a:solidFill>
                  <a:srgbClr val="000000"/>
                </a:solidFill>
              </a:rPr>
              <a:t>1</a:t>
            </a:r>
            <a:r>
              <a:rPr lang="en-US" smtClean="0"/>
              <a:t>	1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	</a:t>
            </a:r>
            <a:r>
              <a:rPr lang="en-US" smtClean="0">
                <a:solidFill>
                  <a:srgbClr val="000000"/>
                </a:solidFill>
              </a:rPr>
              <a:t>2</a:t>
            </a:r>
            <a:r>
              <a:rPr lang="en-US" smtClean="0"/>
              <a:t>	4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4</a:t>
            </a:r>
            <a:r>
              <a:rPr lang="en-US" smtClean="0"/>
              <a:t>	</a:t>
            </a:r>
            <a:r>
              <a:rPr lang="en-US" smtClean="0">
                <a:solidFill>
                  <a:srgbClr val="000000"/>
                </a:solidFill>
              </a:rPr>
              <a:t>1</a:t>
            </a:r>
            <a:r>
              <a:rPr lang="en-US" smtClean="0"/>
              <a:t>	5</a:t>
            </a:r>
          </a:p>
          <a:p>
            <a:pPr>
              <a:buFont typeface="Monotype Sorts" charset="2"/>
              <a:buNone/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		</a:t>
            </a:r>
            <a:r>
              <a:rPr lang="en-US" i="1" smtClean="0"/>
              <a:t>P</a:t>
            </a:r>
            <a:r>
              <a:rPr lang="en-US" i="1" baseline="-25000" smtClean="0"/>
              <a:t>5	</a:t>
            </a:r>
            <a:r>
              <a:rPr lang="en-US" smtClean="0"/>
              <a:t>5	2</a:t>
            </a:r>
            <a:endParaRPr lang="en-US" baseline="-25000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Priority scheduling Gantt Chart</a:t>
            </a:r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endParaRPr lang="en-US" smtClean="0"/>
          </a:p>
          <a:p>
            <a:pPr>
              <a:tabLst>
                <a:tab pos="2289175" algn="ctr"/>
                <a:tab pos="4648200" algn="ctr"/>
                <a:tab pos="7346950" algn="ctr"/>
              </a:tabLst>
            </a:pPr>
            <a:r>
              <a:rPr lang="en-US" smtClean="0"/>
              <a:t>Average waiting time = 8.2 msec</a:t>
            </a:r>
            <a:endParaRPr lang="en-US" i="1" baseline="-25000" smtClean="0"/>
          </a:p>
        </p:txBody>
      </p:sp>
      <p:grpSp>
        <p:nvGrpSpPr>
          <p:cNvPr id="54276" name="Group 74"/>
          <p:cNvGrpSpPr>
            <a:grpSpLocks/>
          </p:cNvGrpSpPr>
          <p:nvPr/>
        </p:nvGrpSpPr>
        <p:grpSpPr bwMode="auto">
          <a:xfrm>
            <a:off x="1966913" y="4392613"/>
            <a:ext cx="7558087" cy="1384300"/>
            <a:chOff x="901" y="2366"/>
            <a:chExt cx="3174" cy="654"/>
          </a:xfrm>
        </p:grpSpPr>
        <p:sp>
          <p:nvSpPr>
            <p:cNvPr id="54277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02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Text Box 38"/>
            <p:cNvSpPr txBox="1">
              <a:spLocks noChangeArrowheads="1"/>
            </p:cNvSpPr>
            <p:nvPr/>
          </p:nvSpPr>
          <p:spPr bwMode="auto">
            <a:xfrm flipH="1">
              <a:off x="1052" y="2441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54279" name="Text Box 39"/>
            <p:cNvSpPr txBox="1">
              <a:spLocks noChangeArrowheads="1"/>
            </p:cNvSpPr>
            <p:nvPr/>
          </p:nvSpPr>
          <p:spPr bwMode="auto">
            <a:xfrm flipH="1">
              <a:off x="3235" y="2439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54280" name="Text Box 40"/>
            <p:cNvSpPr txBox="1">
              <a:spLocks noChangeArrowheads="1"/>
            </p:cNvSpPr>
            <p:nvPr/>
          </p:nvSpPr>
          <p:spPr bwMode="auto">
            <a:xfrm flipH="1">
              <a:off x="1498" y="2439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5</a:t>
              </a:r>
              <a:endParaRPr lang="en-US">
                <a:latin typeface="Helvetica" charset="0"/>
              </a:endParaRPr>
            </a:p>
          </p:txBody>
        </p:sp>
        <p:sp>
          <p:nvSpPr>
            <p:cNvPr id="54281" name="Line 43"/>
            <p:cNvSpPr>
              <a:spLocks noChangeShapeType="1"/>
            </p:cNvSpPr>
            <p:nvPr/>
          </p:nvSpPr>
          <p:spPr bwMode="auto">
            <a:xfrm flipH="1">
              <a:off x="3174" y="237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Text Box 48"/>
            <p:cNvSpPr txBox="1">
              <a:spLocks noChangeArrowheads="1"/>
            </p:cNvSpPr>
            <p:nvPr/>
          </p:nvSpPr>
          <p:spPr bwMode="auto">
            <a:xfrm flipH="1">
              <a:off x="1244" y="2845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54283" name="Text Box 49"/>
            <p:cNvSpPr txBox="1">
              <a:spLocks noChangeArrowheads="1"/>
            </p:cNvSpPr>
            <p:nvPr/>
          </p:nvSpPr>
          <p:spPr bwMode="auto">
            <a:xfrm flipH="1">
              <a:off x="3580" y="284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18</a:t>
              </a:r>
            </a:p>
          </p:txBody>
        </p:sp>
        <p:sp>
          <p:nvSpPr>
            <p:cNvPr id="54284" name="Text Box 50"/>
            <p:cNvSpPr txBox="1">
              <a:spLocks noChangeArrowheads="1"/>
            </p:cNvSpPr>
            <p:nvPr/>
          </p:nvSpPr>
          <p:spPr bwMode="auto">
            <a:xfrm flipH="1">
              <a:off x="901" y="2843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54285" name="Line 52"/>
            <p:cNvSpPr>
              <a:spLocks noChangeShapeType="1"/>
            </p:cNvSpPr>
            <p:nvPr/>
          </p:nvSpPr>
          <p:spPr bwMode="auto">
            <a:xfrm flipH="1">
              <a:off x="3683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Text Box 64"/>
            <p:cNvSpPr txBox="1">
              <a:spLocks noChangeArrowheads="1"/>
            </p:cNvSpPr>
            <p:nvPr/>
          </p:nvSpPr>
          <p:spPr bwMode="auto">
            <a:xfrm flipH="1">
              <a:off x="3089" y="2845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16</a:t>
              </a:r>
            </a:p>
          </p:txBody>
        </p:sp>
        <p:sp>
          <p:nvSpPr>
            <p:cNvPr id="54287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Text Box 70"/>
            <p:cNvSpPr txBox="1">
              <a:spLocks noChangeArrowheads="1"/>
            </p:cNvSpPr>
            <p:nvPr/>
          </p:nvSpPr>
          <p:spPr bwMode="auto">
            <a:xfrm flipH="1">
              <a:off x="3722" y="2439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  <p:sp>
          <p:nvSpPr>
            <p:cNvPr id="54289" name="Text Box 73"/>
            <p:cNvSpPr txBox="1">
              <a:spLocks noChangeArrowheads="1"/>
            </p:cNvSpPr>
            <p:nvPr/>
          </p:nvSpPr>
          <p:spPr bwMode="auto">
            <a:xfrm flipH="1">
              <a:off x="3890" y="2846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19</a:t>
              </a:r>
            </a:p>
          </p:txBody>
        </p:sp>
        <p:sp>
          <p:nvSpPr>
            <p:cNvPr id="54290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Text Box 64"/>
            <p:cNvSpPr txBox="1">
              <a:spLocks noChangeArrowheads="1"/>
            </p:cNvSpPr>
            <p:nvPr/>
          </p:nvSpPr>
          <p:spPr bwMode="auto">
            <a:xfrm flipH="1">
              <a:off x="1861" y="2843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6</a:t>
              </a:r>
            </a:p>
          </p:txBody>
        </p:sp>
        <p:sp>
          <p:nvSpPr>
            <p:cNvPr id="54292" name="Text Box 39"/>
            <p:cNvSpPr txBox="1">
              <a:spLocks noChangeArrowheads="1"/>
            </p:cNvSpPr>
            <p:nvPr/>
          </p:nvSpPr>
          <p:spPr bwMode="auto">
            <a:xfrm flipH="1">
              <a:off x="2569" y="2438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 Robin (RR)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62138"/>
            <a:ext cx="11553825" cy="5978525"/>
          </a:xfrm>
        </p:spPr>
        <p:txBody>
          <a:bodyPr/>
          <a:lstStyle/>
          <a:p>
            <a:r>
              <a:rPr lang="en-US" smtClean="0"/>
              <a:t>Each process gets a small unit of CPU time (</a:t>
            </a:r>
            <a:r>
              <a:rPr lang="en-US" b="1" smtClean="0"/>
              <a:t>time quantum </a:t>
            </a:r>
            <a:r>
              <a:rPr lang="en-US" smtClean="0"/>
              <a:t>q), usually 10-100 milliseconds.  After this time has elapsed, the process is preempted and added to the end of the ready queue.</a:t>
            </a:r>
          </a:p>
          <a:p>
            <a:r>
              <a:rPr lang="en-US" smtClean="0"/>
              <a:t>If there are </a:t>
            </a:r>
            <a:r>
              <a:rPr lang="en-US" i="1" smtClean="0"/>
              <a:t>n</a:t>
            </a:r>
            <a:r>
              <a:rPr lang="en-US" smtClean="0"/>
              <a:t> processes in the ready queue and the time quantum is </a:t>
            </a:r>
            <a:r>
              <a:rPr lang="en-US" i="1" smtClean="0"/>
              <a:t>q</a:t>
            </a:r>
            <a:r>
              <a:rPr lang="en-US" smtClean="0"/>
              <a:t>, then each process gets 1/</a:t>
            </a:r>
            <a:r>
              <a:rPr lang="en-US" i="1" smtClean="0"/>
              <a:t>n</a:t>
            </a:r>
            <a:r>
              <a:rPr lang="en-US" smtClean="0"/>
              <a:t> of the CPU time in chunks of at most </a:t>
            </a:r>
            <a:r>
              <a:rPr lang="en-US" i="1" smtClean="0"/>
              <a:t>q</a:t>
            </a:r>
            <a:r>
              <a:rPr lang="en-US" smtClean="0"/>
              <a:t> time units at once.  No process waits more than (</a:t>
            </a:r>
            <a:r>
              <a:rPr lang="en-US" i="1" smtClean="0"/>
              <a:t>n</a:t>
            </a:r>
            <a:r>
              <a:rPr lang="en-US" smtClean="0"/>
              <a:t>-1)</a:t>
            </a:r>
            <a:r>
              <a:rPr lang="en-US" i="1" smtClean="0"/>
              <a:t>q </a:t>
            </a:r>
            <a:r>
              <a:rPr lang="en-US" smtClean="0"/>
              <a:t>time units.</a:t>
            </a:r>
          </a:p>
          <a:p>
            <a:r>
              <a:rPr lang="en-US" smtClean="0"/>
              <a:t>Timer interrupts every quantum to schedule next process</a:t>
            </a:r>
          </a:p>
          <a:p>
            <a:r>
              <a:rPr lang="en-US" smtClean="0"/>
              <a:t>Performance</a:t>
            </a:r>
          </a:p>
          <a:p>
            <a:pPr lvl="1"/>
            <a:r>
              <a:rPr lang="en-US" i="1" smtClean="0"/>
              <a:t>q</a:t>
            </a:r>
            <a:r>
              <a:rPr lang="en-US" smtClean="0"/>
              <a:t> large </a:t>
            </a:r>
            <a:r>
              <a:rPr lang="en-US" smtClean="0">
                <a:sym typeface="Symbol" charset="2"/>
              </a:rPr>
              <a:t> FIFO</a:t>
            </a:r>
          </a:p>
          <a:p>
            <a:pPr lvl="1"/>
            <a:r>
              <a:rPr lang="en-US" i="1" smtClean="0">
                <a:sym typeface="Symbol" charset="2"/>
              </a:rPr>
              <a:t>q </a:t>
            </a:r>
            <a:r>
              <a:rPr lang="en-US" smtClean="0">
                <a:sym typeface="Symbol" charset="2"/>
              </a:rPr>
              <a:t>small  </a:t>
            </a:r>
            <a:r>
              <a:rPr lang="en-US" i="1" smtClean="0">
                <a:sym typeface="Symbol" charset="2"/>
              </a:rPr>
              <a:t>q </a:t>
            </a:r>
            <a:r>
              <a:rPr lang="en-US" smtClean="0">
                <a:sym typeface="Symbol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400"/>
            <a:ext cx="12082463" cy="1125538"/>
          </a:xfrm>
        </p:spPr>
        <p:txBody>
          <a:bodyPr/>
          <a:lstStyle/>
          <a:p>
            <a:pPr eaLnBrk="1" hangingPunct="1"/>
            <a:r>
              <a:rPr lang="en-US" smtClean="0"/>
              <a:t>Example of RR with Time Quantum = 4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2014538"/>
            <a:ext cx="11026775" cy="59785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3173413" algn="ctr"/>
                <a:tab pos="5708650" algn="ctr"/>
              </a:tabLst>
            </a:pPr>
            <a:r>
              <a:rPr lang="en-US" smtClean="0"/>
              <a:t>		</a:t>
            </a:r>
            <a:r>
              <a:rPr lang="en-US" u="sng" smtClean="0"/>
              <a:t>Process</a:t>
            </a:r>
            <a:r>
              <a:rPr lang="en-US" smtClean="0"/>
              <a:t>	</a:t>
            </a:r>
            <a:r>
              <a:rPr lang="en-US" u="sng" smtClean="0"/>
              <a:t>Burst Time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173413" algn="ctr"/>
                <a:tab pos="5708650" algn="ctr"/>
              </a:tabLst>
            </a:pPr>
            <a:r>
              <a:rPr lang="en-US" i="1" smtClean="0"/>
              <a:t>		P</a:t>
            </a:r>
            <a:r>
              <a:rPr lang="en-US" i="1" baseline="-25000" smtClean="0"/>
              <a:t>1	</a:t>
            </a:r>
            <a:r>
              <a:rPr lang="en-US" smtClean="0"/>
              <a:t>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173413" algn="ctr"/>
                <a:tab pos="57086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	 </a:t>
            </a:r>
            <a:r>
              <a:rPr lang="en-US" smtClean="0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173413" algn="ctr"/>
                <a:tab pos="57086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	</a:t>
            </a:r>
            <a:r>
              <a:rPr lang="en-US" smtClean="0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173413" algn="ctr"/>
                <a:tab pos="5708650" algn="ctr"/>
              </a:tabLst>
            </a:pPr>
            <a:r>
              <a:rPr lang="en-US" smtClean="0"/>
              <a:t>		</a:t>
            </a:r>
          </a:p>
          <a:p>
            <a:pPr>
              <a:lnSpc>
                <a:spcPct val="90000"/>
              </a:lnSpc>
              <a:tabLst>
                <a:tab pos="3173413" algn="ctr"/>
                <a:tab pos="5708650" algn="ctr"/>
              </a:tabLst>
            </a:pPr>
            <a:r>
              <a:rPr lang="en-US" smtClean="0"/>
              <a:t>The Gantt chart is: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  <a:tabLst>
                <a:tab pos="3173413" algn="ctr"/>
                <a:tab pos="5708650" algn="ctr"/>
              </a:tabLst>
            </a:pPr>
            <a:r>
              <a:rPr lang="en-US" smtClean="0"/>
              <a:t>Typically, higher average turnaround than SJF, but better </a:t>
            </a:r>
            <a:r>
              <a:rPr lang="en-US" i="1" smtClean="0"/>
              <a:t>response</a:t>
            </a:r>
          </a:p>
          <a:p>
            <a:pPr>
              <a:lnSpc>
                <a:spcPct val="90000"/>
              </a:lnSpc>
              <a:tabLst>
                <a:tab pos="3173413" algn="ctr"/>
                <a:tab pos="5708650" algn="ctr"/>
              </a:tabLst>
            </a:pPr>
            <a:r>
              <a:rPr lang="en-US" smtClean="0"/>
              <a:t>q should be large compared to context switch time</a:t>
            </a:r>
          </a:p>
          <a:p>
            <a:pPr>
              <a:lnSpc>
                <a:spcPct val="90000"/>
              </a:lnSpc>
              <a:tabLst>
                <a:tab pos="3173413" algn="ctr"/>
                <a:tab pos="5708650" algn="ctr"/>
              </a:tabLst>
            </a:pPr>
            <a:r>
              <a:rPr lang="en-US" smtClean="0"/>
              <a:t>q usually 10ms to 100ms, context switch &lt; 10 usec</a:t>
            </a:r>
          </a:p>
        </p:txBody>
      </p:sp>
      <p:grpSp>
        <p:nvGrpSpPr>
          <p:cNvPr id="58372" name="Group 27"/>
          <p:cNvGrpSpPr>
            <a:grpSpLocks/>
          </p:cNvGrpSpPr>
          <p:nvPr/>
        </p:nvGrpSpPr>
        <p:grpSpPr bwMode="auto">
          <a:xfrm>
            <a:off x="2266950" y="4298950"/>
            <a:ext cx="7027863" cy="1255713"/>
            <a:chOff x="1088" y="2640"/>
            <a:chExt cx="2951" cy="593"/>
          </a:xfrm>
        </p:grpSpPr>
        <p:grpSp>
          <p:nvGrpSpPr>
            <p:cNvPr id="58373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58383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58384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58385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58386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7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8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9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90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58374" name="Text Box 15"/>
            <p:cNvSpPr txBox="1">
              <a:spLocks noChangeArrowheads="1"/>
            </p:cNvSpPr>
            <p:nvPr/>
          </p:nvSpPr>
          <p:spPr bwMode="auto">
            <a:xfrm>
              <a:off x="1088" y="3052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58375" name="Text Box 16"/>
            <p:cNvSpPr txBox="1">
              <a:spLocks noChangeArrowheads="1"/>
            </p:cNvSpPr>
            <p:nvPr/>
          </p:nvSpPr>
          <p:spPr bwMode="auto">
            <a:xfrm>
              <a:off x="1386" y="3059"/>
              <a:ext cx="1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58376" name="Text Box 17"/>
            <p:cNvSpPr txBox="1">
              <a:spLocks noChangeArrowheads="1"/>
            </p:cNvSpPr>
            <p:nvPr/>
          </p:nvSpPr>
          <p:spPr bwMode="auto">
            <a:xfrm>
              <a:off x="1803" y="3059"/>
              <a:ext cx="1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7</a:t>
              </a:r>
            </a:p>
          </p:txBody>
        </p:sp>
        <p:sp>
          <p:nvSpPr>
            <p:cNvPr id="58377" name="Text Box 18"/>
            <p:cNvSpPr txBox="1">
              <a:spLocks noChangeArrowheads="1"/>
            </p:cNvSpPr>
            <p:nvPr/>
          </p:nvSpPr>
          <p:spPr bwMode="auto">
            <a:xfrm>
              <a:off x="2114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58378" name="Text Box 19"/>
            <p:cNvSpPr txBox="1">
              <a:spLocks noChangeArrowheads="1"/>
            </p:cNvSpPr>
            <p:nvPr/>
          </p:nvSpPr>
          <p:spPr bwMode="auto">
            <a:xfrm>
              <a:off x="2502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14</a:t>
              </a:r>
            </a:p>
          </p:txBody>
        </p:sp>
        <p:sp>
          <p:nvSpPr>
            <p:cNvPr id="58379" name="Text Box 20"/>
            <p:cNvSpPr txBox="1">
              <a:spLocks noChangeArrowheads="1"/>
            </p:cNvSpPr>
            <p:nvPr/>
          </p:nvSpPr>
          <p:spPr bwMode="auto">
            <a:xfrm>
              <a:off x="2838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18</a:t>
              </a:r>
            </a:p>
          </p:txBody>
        </p:sp>
        <p:sp>
          <p:nvSpPr>
            <p:cNvPr id="58380" name="Text Box 21"/>
            <p:cNvSpPr txBox="1">
              <a:spLocks noChangeArrowheads="1"/>
            </p:cNvSpPr>
            <p:nvPr/>
          </p:nvSpPr>
          <p:spPr bwMode="auto">
            <a:xfrm>
              <a:off x="3134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22</a:t>
              </a:r>
            </a:p>
          </p:txBody>
        </p:sp>
        <p:sp>
          <p:nvSpPr>
            <p:cNvPr id="58381" name="Text Box 22"/>
            <p:cNvSpPr txBox="1">
              <a:spLocks noChangeArrowheads="1"/>
            </p:cNvSpPr>
            <p:nvPr/>
          </p:nvSpPr>
          <p:spPr bwMode="auto">
            <a:xfrm>
              <a:off x="3518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  <p:sp>
          <p:nvSpPr>
            <p:cNvPr id="58382" name="Text Box 24"/>
            <p:cNvSpPr txBox="1">
              <a:spLocks noChangeArrowheads="1"/>
            </p:cNvSpPr>
            <p:nvPr/>
          </p:nvSpPr>
          <p:spPr bwMode="auto">
            <a:xfrm>
              <a:off x="3854" y="3053"/>
              <a:ext cx="1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514350"/>
            <a:ext cx="11744325" cy="700088"/>
          </a:xfrm>
        </p:spPr>
        <p:txBody>
          <a:bodyPr/>
          <a:lstStyle/>
          <a:p>
            <a:pPr eaLnBrk="1" hangingPunct="1"/>
            <a:r>
              <a:rPr lang="en-US" sz="4400" smtClean="0"/>
              <a:t>Time Quantum and Context Switch Time</a:t>
            </a:r>
          </a:p>
        </p:txBody>
      </p:sp>
      <p:pic>
        <p:nvPicPr>
          <p:cNvPr id="604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2476500"/>
            <a:ext cx="10598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636588"/>
            <a:ext cx="12803187" cy="609600"/>
          </a:xfrm>
        </p:spPr>
        <p:txBody>
          <a:bodyPr/>
          <a:lstStyle/>
          <a:p>
            <a:pPr eaLnBrk="1" hangingPunct="1"/>
            <a:r>
              <a:rPr lang="en-US" sz="3700" smtClean="0"/>
              <a:t>Turnaround Time Varies With </a:t>
            </a:r>
            <a:br>
              <a:rPr lang="en-US" sz="3700" smtClean="0"/>
            </a:br>
            <a:r>
              <a:rPr lang="en-US" sz="3700" smtClean="0"/>
              <a:t>The Time Quantum</a:t>
            </a:r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1839913"/>
            <a:ext cx="7507288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8905875" y="4992688"/>
            <a:ext cx="3470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80% of CPU bursts should be shorter than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4079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Queue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15738" cy="6961188"/>
          </a:xfrm>
        </p:spPr>
        <p:txBody>
          <a:bodyPr/>
          <a:lstStyle/>
          <a:p>
            <a:r>
              <a:rPr lang="en-US" smtClean="0"/>
              <a:t>Ready queue is partitioned into separate queues, eg:</a:t>
            </a:r>
          </a:p>
          <a:p>
            <a:pPr lvl="1"/>
            <a:r>
              <a:rPr lang="en-US" smtClean="0"/>
              <a:t>foreground (interactive)</a:t>
            </a:r>
          </a:p>
          <a:p>
            <a:pPr lvl="1"/>
            <a:r>
              <a:rPr lang="en-US" smtClean="0"/>
              <a:t>background (batch)</a:t>
            </a:r>
          </a:p>
          <a:p>
            <a:r>
              <a:rPr lang="en-US" smtClean="0"/>
              <a:t>Process permanently in a given queue</a:t>
            </a:r>
          </a:p>
          <a:p>
            <a:pPr lvl="1"/>
            <a:endParaRPr lang="en-US" sz="1100" smtClean="0"/>
          </a:p>
          <a:p>
            <a:r>
              <a:rPr lang="en-US" smtClean="0"/>
              <a:t>Each queue has its own scheduling algorithm:</a:t>
            </a:r>
          </a:p>
          <a:p>
            <a:pPr lvl="1"/>
            <a:r>
              <a:rPr lang="en-US" smtClean="0"/>
              <a:t>foreground – RR</a:t>
            </a:r>
          </a:p>
          <a:p>
            <a:pPr lvl="1"/>
            <a:r>
              <a:rPr lang="en-US" smtClean="0"/>
              <a:t>background – FCFS</a:t>
            </a:r>
          </a:p>
          <a:p>
            <a:pPr lvl="1"/>
            <a:endParaRPr lang="en-US" sz="1100" smtClean="0"/>
          </a:p>
          <a:p>
            <a:r>
              <a:rPr lang="en-US" smtClean="0"/>
              <a:t>Scheduling must be done between the queues:</a:t>
            </a:r>
          </a:p>
          <a:p>
            <a:pPr lvl="1"/>
            <a:r>
              <a:rPr lang="en-US" smtClean="0"/>
              <a:t>Fixed priority scheduling; (i.e., serve all from foreground then from background).  Possibility of starvation.</a:t>
            </a:r>
          </a:p>
          <a:p>
            <a:pPr lvl="1"/>
            <a:r>
              <a:rPr lang="en-US" smtClean="0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smtClean="0"/>
              <a:t>20% to background in FCFS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69888"/>
            <a:ext cx="11393487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Queue Scheduling</a:t>
            </a:r>
          </a:p>
        </p:txBody>
      </p:sp>
      <p:pic>
        <p:nvPicPr>
          <p:cNvPr id="66563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1566863"/>
            <a:ext cx="1069181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69888"/>
            <a:ext cx="12039600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Feedback Queue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57388"/>
            <a:ext cx="11026775" cy="5978525"/>
          </a:xfrm>
        </p:spPr>
        <p:txBody>
          <a:bodyPr/>
          <a:lstStyle/>
          <a:p>
            <a:r>
              <a:rPr lang="en-US" smtClean="0"/>
              <a:t>A process can move between the various queues; aging can be implemented this way</a:t>
            </a:r>
          </a:p>
          <a:p>
            <a:endParaRPr lang="en-US" smtClean="0"/>
          </a:p>
          <a:p>
            <a:r>
              <a:rPr lang="en-US" smtClean="0"/>
              <a:t>Multilevel-feedback-queue scheduler defined by the following parameters:</a:t>
            </a:r>
          </a:p>
          <a:p>
            <a:pPr lvl="1"/>
            <a:r>
              <a:rPr lang="en-US" smtClean="0"/>
              <a:t>number of queues</a:t>
            </a:r>
          </a:p>
          <a:p>
            <a:pPr lvl="1"/>
            <a:r>
              <a:rPr lang="en-US" smtClean="0"/>
              <a:t>scheduling algorithms for each queue</a:t>
            </a:r>
          </a:p>
          <a:p>
            <a:pPr lvl="1"/>
            <a:r>
              <a:rPr lang="en-US" smtClean="0"/>
              <a:t>method used to determine when to upgrade a process</a:t>
            </a:r>
          </a:p>
          <a:p>
            <a:pPr lvl="1"/>
            <a:r>
              <a:rPr lang="en-US" smtClean="0"/>
              <a:t>method used to determine when to demote a process</a:t>
            </a:r>
          </a:p>
          <a:p>
            <a:pPr lvl="1"/>
            <a:r>
              <a:rPr lang="en-US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25" y="0"/>
            <a:ext cx="11658600" cy="1125538"/>
          </a:xfrm>
        </p:spPr>
        <p:txBody>
          <a:bodyPr/>
          <a:lstStyle/>
          <a:p>
            <a:pPr eaLnBrk="1" hangingPunct="1"/>
            <a:r>
              <a:rPr lang="en-US" smtClean="0"/>
              <a:t>Example of Multilevel Feedback Queue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0950" cy="6040438"/>
          </a:xfrm>
        </p:spPr>
        <p:txBody>
          <a:bodyPr/>
          <a:lstStyle/>
          <a:p>
            <a:r>
              <a:rPr lang="en-US" smtClean="0"/>
              <a:t>Three queues: 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0</a:t>
            </a:r>
            <a:r>
              <a:rPr lang="en-US" smtClean="0"/>
              <a:t> – RR with time quantum 8 milliseconds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 – RR time quantum 16 milliseconds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2</a:t>
            </a:r>
            <a:r>
              <a:rPr lang="en-US" smtClean="0"/>
              <a:t> – FCFS</a:t>
            </a:r>
          </a:p>
          <a:p>
            <a:pPr lvl="1"/>
            <a:endParaRPr lang="en-US" smtClean="0"/>
          </a:p>
          <a:p>
            <a:r>
              <a:rPr lang="en-US" smtClean="0"/>
              <a:t>Scheduling</a:t>
            </a:r>
          </a:p>
          <a:p>
            <a:pPr lvl="1"/>
            <a:r>
              <a:rPr lang="en-US" smtClean="0"/>
              <a:t>A new job enters queue </a:t>
            </a:r>
            <a:r>
              <a:rPr lang="en-US" i="1" smtClean="0"/>
              <a:t>Q</a:t>
            </a:r>
            <a:r>
              <a:rPr lang="en-US" i="1" baseline="-25000" smtClean="0"/>
              <a:t>0</a:t>
            </a:r>
            <a:r>
              <a:rPr lang="en-US" i="1" smtClean="0"/>
              <a:t> </a:t>
            </a:r>
            <a:r>
              <a:rPr lang="en-US" smtClean="0"/>
              <a:t>which is served</a:t>
            </a:r>
            <a:r>
              <a:rPr lang="en-US" i="1" smtClean="0"/>
              <a:t> </a:t>
            </a:r>
            <a:r>
              <a:rPr lang="en-US" smtClean="0"/>
              <a:t>FCFS</a:t>
            </a:r>
          </a:p>
          <a:p>
            <a:pPr lvl="2"/>
            <a:r>
              <a:rPr lang="en-US" smtClean="0"/>
              <a:t>When it gains CPU, job receives 8 milliseconds</a:t>
            </a:r>
          </a:p>
          <a:p>
            <a:pPr lvl="2"/>
            <a:r>
              <a:rPr lang="en-US" smtClean="0"/>
              <a:t>If it does not finish in 8 milliseconds, job is moved to queue </a:t>
            </a:r>
            <a:r>
              <a:rPr lang="en-US" i="1" smtClean="0"/>
              <a:t>Q</a:t>
            </a:r>
            <a:r>
              <a:rPr lang="en-US" baseline="-25000" smtClean="0"/>
              <a:t>1</a:t>
            </a:r>
            <a:endParaRPr lang="en-US" smtClean="0"/>
          </a:p>
          <a:p>
            <a:pPr lvl="1"/>
            <a:r>
              <a:rPr lang="en-US" smtClean="0"/>
              <a:t>At </a:t>
            </a:r>
            <a:r>
              <a:rPr lang="en-US" i="1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 job is again served FCFS and receives 16 additional milliseconds</a:t>
            </a:r>
          </a:p>
          <a:p>
            <a:pPr lvl="2"/>
            <a:r>
              <a:rPr lang="en-US" smtClean="0"/>
              <a:t>If it still does not complete, it is preempted and moved to queue </a:t>
            </a:r>
            <a:r>
              <a:rPr lang="en-US" i="1" smtClean="0"/>
              <a:t>Q</a:t>
            </a:r>
            <a:r>
              <a:rPr lang="en-US" baseline="-25000" smtClean="0"/>
              <a:t>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369888"/>
            <a:ext cx="11526837" cy="768350"/>
          </a:xfrm>
        </p:spPr>
        <p:txBody>
          <a:bodyPr/>
          <a:lstStyle/>
          <a:p>
            <a:pPr eaLnBrk="1" hangingPunct="1"/>
            <a:r>
              <a:rPr lang="en-US" smtClean="0"/>
              <a:t>Multilevel Feedback Queues</a:t>
            </a:r>
          </a:p>
        </p:txBody>
      </p:sp>
      <p:pic>
        <p:nvPicPr>
          <p:cNvPr id="72707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1947863"/>
            <a:ext cx="10275888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591925" cy="6040438"/>
          </a:xfrm>
        </p:spPr>
        <p:txBody>
          <a:bodyPr/>
          <a:lstStyle/>
          <a:p>
            <a:r>
              <a:rPr lang="en-US" smtClean="0"/>
              <a:t>To introduce CPU scheduling, which is the basis for multiprogrammed operating systems</a:t>
            </a:r>
          </a:p>
          <a:p>
            <a:endParaRPr lang="en-US" smtClean="0"/>
          </a:p>
          <a:p>
            <a:r>
              <a:rPr lang="en-US" smtClean="0"/>
              <a:t>To describe various CPU-scheduling algorithms</a:t>
            </a:r>
          </a:p>
          <a:p>
            <a:endParaRPr lang="en-US" smtClean="0"/>
          </a:p>
          <a:p>
            <a:r>
              <a:rPr lang="en-US" smtClean="0"/>
              <a:t>To discuss evaluation criteria for selecting a CPU-scheduling algorithm for a particular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Scheduling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2103438"/>
            <a:ext cx="11491913" cy="4729162"/>
          </a:xfrm>
        </p:spPr>
        <p:txBody>
          <a:bodyPr/>
          <a:lstStyle/>
          <a:p>
            <a:r>
              <a:rPr lang="en-US" smtClean="0"/>
              <a:t>Distinction between user-level and kernel-level threads</a:t>
            </a:r>
          </a:p>
          <a:p>
            <a:endParaRPr lang="en-US" smtClean="0"/>
          </a:p>
          <a:p>
            <a:r>
              <a:rPr lang="en-US" smtClean="0"/>
              <a:t>When threads supported, threads scheduled, not processes</a:t>
            </a:r>
          </a:p>
          <a:p>
            <a:endParaRPr lang="en-US" smtClean="0"/>
          </a:p>
          <a:p>
            <a:r>
              <a:rPr lang="en-US" smtClean="0"/>
              <a:t>Many-to-one and many-to-many models, thread library schedules user-level threads to run on LWP</a:t>
            </a:r>
          </a:p>
          <a:p>
            <a:pPr lvl="1"/>
            <a:r>
              <a:rPr lang="en-US" smtClean="0"/>
              <a:t>Known as </a:t>
            </a:r>
            <a:r>
              <a:rPr lang="en-US" b="1" smtClean="0"/>
              <a:t>process-contention scope (PCS) </a:t>
            </a:r>
            <a:r>
              <a:rPr lang="en-US" smtClean="0"/>
              <a:t>since scheduling competition is within the process</a:t>
            </a:r>
          </a:p>
          <a:p>
            <a:pPr lvl="1"/>
            <a:r>
              <a:rPr lang="en-US" smtClean="0"/>
              <a:t>Typically done via priority set by programmer</a:t>
            </a:r>
          </a:p>
          <a:p>
            <a:pPr lvl="1"/>
            <a:endParaRPr lang="en-US" smtClean="0"/>
          </a:p>
          <a:p>
            <a:r>
              <a:rPr lang="en-US" smtClean="0"/>
              <a:t>Kernel thread scheduled onto available CPU is </a:t>
            </a:r>
            <a:r>
              <a:rPr lang="en-US" b="1" smtClean="0"/>
              <a:t>system-contention scope (SCS) </a:t>
            </a:r>
            <a:r>
              <a:rPr lang="en-US" smtClean="0"/>
              <a:t>– competition among all threads in 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369888"/>
            <a:ext cx="11964987" cy="768350"/>
          </a:xfrm>
        </p:spPr>
        <p:txBody>
          <a:bodyPr/>
          <a:lstStyle/>
          <a:p>
            <a:pPr eaLnBrk="1" hangingPunct="1"/>
            <a:r>
              <a:rPr lang="en-US" smtClean="0"/>
              <a:t>Pthread Scheduling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2103438"/>
            <a:ext cx="11491913" cy="4729162"/>
          </a:xfrm>
        </p:spPr>
        <p:txBody>
          <a:bodyPr/>
          <a:lstStyle/>
          <a:p>
            <a:r>
              <a:rPr lang="en-US" smtClean="0"/>
              <a:t>API allows specifying either PCS or SCS during thread creation</a:t>
            </a:r>
          </a:p>
          <a:p>
            <a:pPr lvl="1"/>
            <a:r>
              <a:rPr lang="en-US" smtClean="0"/>
              <a:t>PTHREAD_SCOPE_PROCESS schedules threads using PCS scheduling</a:t>
            </a:r>
          </a:p>
          <a:p>
            <a:pPr lvl="1"/>
            <a:r>
              <a:rPr lang="en-US" smtClean="0"/>
              <a:t>PTHREAD_SCOPE_SYSTEM schedules threads using SCS scheduling</a:t>
            </a:r>
          </a:p>
          <a:p>
            <a:r>
              <a:rPr lang="en-US" smtClean="0"/>
              <a:t>Can be limited by OS – Linux and Mac OS X only allow PTHREAD_SCOPE_SYSTEM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 Scheduling API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225" y="1657350"/>
            <a:ext cx="10226675" cy="65595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#include &lt;pthread.h&gt;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#include &lt;stdio.h&gt;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#define NUM THREADS 5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int main(int argc, char *argv[])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int i;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pthread t tid[NUM THREADS];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pthread attr t attr;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/* get the default attributes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pthread attr init(&amp;attr);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/* set the scheduling algorithm to PROCESS or SYSTEM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pthread attr setscope(&amp;attr, PTHREAD SCOPE SYSTEM);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/* set the scheduling policy - FIFO, RT, or OTHER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pthread attr setschedpolicy(&amp;attr, SCHED OTHER);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/* create the threads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for (i = 0; i &lt; NUM THREADS; i++)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2000" smtClean="0">
                <a:solidFill>
                  <a:srgbClr val="000000"/>
                </a:solidFill>
                <a:latin typeface="Monaco" charset="0"/>
              </a:rPr>
              <a:t>		pthread create(&amp;tid[i],&amp;attr,runner,NULL);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369888"/>
            <a:ext cx="11672887" cy="768350"/>
          </a:xfrm>
        </p:spPr>
        <p:txBody>
          <a:bodyPr/>
          <a:lstStyle/>
          <a:p>
            <a:pPr eaLnBrk="1" hangingPunct="1"/>
            <a:r>
              <a:rPr lang="en-US" smtClean="0"/>
              <a:t>Pthread Scheduling API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1738" y="2103438"/>
            <a:ext cx="9148762" cy="4818062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	/* now join on each thread */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	for (i = 0; i &lt; NUM THREADS; i++)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		pthread join(tid[i], NULL);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}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 /* Each thread will begin control in this function */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void *runner(void *param)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{ 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	printf("I am a thread\n");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	pthread exit(0);</a:t>
            </a:r>
          </a:p>
          <a:p>
            <a:pPr>
              <a:buFont typeface="Monotype Sorts" charset="2"/>
              <a:buNone/>
            </a:pPr>
            <a:r>
              <a:rPr kumimoji="0" lang="en-US" sz="2300" smtClean="0">
                <a:solidFill>
                  <a:srgbClr val="000000"/>
                </a:solidFill>
                <a:latin typeface="Monaco" charset="0"/>
              </a:rPr>
              <a:t>}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3" y="369888"/>
            <a:ext cx="11583987" cy="768350"/>
          </a:xfrm>
        </p:spPr>
        <p:txBody>
          <a:bodyPr/>
          <a:lstStyle/>
          <a:p>
            <a:pPr eaLnBrk="1" hangingPunct="1"/>
            <a:r>
              <a:rPr lang="en-US" smtClean="0"/>
              <a:t>Multiple-Processor Scheduling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81188"/>
            <a:ext cx="11407775" cy="6411912"/>
          </a:xfrm>
        </p:spPr>
        <p:txBody>
          <a:bodyPr/>
          <a:lstStyle/>
          <a:p>
            <a:r>
              <a:rPr lang="en-US" smtClean="0"/>
              <a:t>CPU scheduling more complex when multiple CPUs are available</a:t>
            </a:r>
          </a:p>
          <a:p>
            <a:endParaRPr lang="en-US" sz="1100" smtClean="0"/>
          </a:p>
          <a:p>
            <a:r>
              <a:rPr lang="en-US" b="1" smtClean="0"/>
              <a:t>Homogeneous processors </a:t>
            </a:r>
            <a:r>
              <a:rPr lang="en-US" smtClean="0"/>
              <a:t>within a multiprocessor</a:t>
            </a:r>
          </a:p>
          <a:p>
            <a:endParaRPr lang="en-US" sz="1100" smtClean="0"/>
          </a:p>
          <a:p>
            <a:r>
              <a:rPr lang="en-US" b="1" smtClean="0"/>
              <a:t>Asymmetric multiprocessing </a:t>
            </a:r>
            <a:r>
              <a:rPr lang="en-US" smtClean="0"/>
              <a:t>– only one processor accesses the system data structures, alleviating the need for data sharing</a:t>
            </a:r>
          </a:p>
          <a:p>
            <a:endParaRPr lang="en-US" sz="1100" smtClean="0"/>
          </a:p>
          <a:p>
            <a:r>
              <a:rPr lang="en-US" b="1" smtClean="0"/>
              <a:t>Symmetric multiprocessing (SMP) </a:t>
            </a:r>
            <a:r>
              <a:rPr lang="en-US" smtClean="0"/>
              <a:t>– each processor is self-scheduling, all processes in common ready queue, or each has its own private queue of ready processes</a:t>
            </a:r>
          </a:p>
          <a:p>
            <a:pPr lvl="1"/>
            <a:r>
              <a:rPr lang="en-US" smtClean="0"/>
              <a:t>Currently, most common</a:t>
            </a:r>
          </a:p>
          <a:p>
            <a:endParaRPr lang="en-US" sz="1100" smtClean="0"/>
          </a:p>
          <a:p>
            <a:r>
              <a:rPr lang="en-US" b="1" smtClean="0"/>
              <a:t>Processor affinity </a:t>
            </a:r>
            <a:r>
              <a:rPr lang="en-US" smtClean="0"/>
              <a:t>– process has affinity for processor on which it is currently running</a:t>
            </a:r>
          </a:p>
          <a:p>
            <a:pPr lvl="1"/>
            <a:r>
              <a:rPr lang="en-US" b="1" smtClean="0"/>
              <a:t>soft affinity</a:t>
            </a:r>
          </a:p>
          <a:p>
            <a:pPr lvl="1"/>
            <a:r>
              <a:rPr lang="en-US" b="1" smtClean="0"/>
              <a:t>hard affinity</a:t>
            </a:r>
          </a:p>
          <a:p>
            <a:pPr lvl="1"/>
            <a:r>
              <a:rPr lang="en-US" smtClean="0"/>
              <a:t>Variations including </a:t>
            </a:r>
            <a:r>
              <a:rPr lang="en-US" b="1" smtClean="0"/>
              <a:t>processor sets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679575" y="369888"/>
            <a:ext cx="11350625" cy="768350"/>
          </a:xfrm>
        </p:spPr>
        <p:txBody>
          <a:bodyPr/>
          <a:lstStyle/>
          <a:p>
            <a:pPr eaLnBrk="1" hangingPunct="1"/>
            <a:r>
              <a:rPr lang="en-US" smtClean="0"/>
              <a:t>NUMA and CPU Scheduling</a:t>
            </a:r>
          </a:p>
        </p:txBody>
      </p:sp>
      <p:pic>
        <p:nvPicPr>
          <p:cNvPr id="84995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41600"/>
            <a:ext cx="87471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3062288" y="7265988"/>
            <a:ext cx="7115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Note that memory-placement algorithms can also consider affinity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Multicore Processors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599863" cy="6040438"/>
          </a:xfrm>
        </p:spPr>
        <p:txBody>
          <a:bodyPr/>
          <a:lstStyle/>
          <a:p>
            <a:r>
              <a:rPr lang="en-US" smtClean="0"/>
              <a:t>Recent trend to place multiple processor cores on same physical chip</a:t>
            </a:r>
          </a:p>
          <a:p>
            <a:endParaRPr lang="en-US" smtClean="0"/>
          </a:p>
          <a:p>
            <a:r>
              <a:rPr lang="en-US" smtClean="0"/>
              <a:t>Faster and consumes less power</a:t>
            </a:r>
          </a:p>
          <a:p>
            <a:endParaRPr lang="en-US" smtClean="0"/>
          </a:p>
          <a:p>
            <a:r>
              <a:rPr lang="en-US" smtClean="0"/>
              <a:t>Multiple threads per core also growing</a:t>
            </a:r>
          </a:p>
          <a:p>
            <a:pPr lvl="1"/>
            <a:r>
              <a:rPr lang="en-US" smtClean="0"/>
              <a:t>Takes advantage of memory stall to make progress on another thread while memory retrieve happens</a:t>
            </a:r>
          </a:p>
          <a:p>
            <a:pPr lvl="1">
              <a:buFont typeface="Monotype Sorts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795463" y="369888"/>
            <a:ext cx="11234737" cy="768350"/>
          </a:xfrm>
        </p:spPr>
        <p:txBody>
          <a:bodyPr/>
          <a:lstStyle/>
          <a:p>
            <a:pPr eaLnBrk="1" hangingPunct="1"/>
            <a:r>
              <a:rPr lang="en-US" smtClean="0"/>
              <a:t>Multithreaded Multicore System</a:t>
            </a:r>
          </a:p>
        </p:txBody>
      </p:sp>
      <p:pic>
        <p:nvPicPr>
          <p:cNvPr id="89091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868488"/>
            <a:ext cx="101727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1638" y="4964113"/>
            <a:ext cx="10309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 and Scheduling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Virtualization software schedules multiple guests onto CPU(s)</a:t>
            </a:r>
          </a:p>
          <a:p>
            <a:endParaRPr lang="en-US" smtClean="0"/>
          </a:p>
          <a:p>
            <a:r>
              <a:rPr lang="en-US" smtClean="0"/>
              <a:t>Each guest doing its own scheduling</a:t>
            </a:r>
          </a:p>
          <a:p>
            <a:pPr lvl="1"/>
            <a:r>
              <a:rPr lang="en-US" smtClean="0"/>
              <a:t>Not knowing it doesn’t own the CPUs</a:t>
            </a:r>
          </a:p>
          <a:p>
            <a:pPr lvl="1"/>
            <a:r>
              <a:rPr lang="en-US" smtClean="0"/>
              <a:t>Can result in poor response time</a:t>
            </a:r>
          </a:p>
          <a:p>
            <a:pPr lvl="1"/>
            <a:r>
              <a:rPr lang="en-US" smtClean="0"/>
              <a:t>Can effect time-of-day clocks in guests</a:t>
            </a:r>
          </a:p>
          <a:p>
            <a:pPr lvl="1"/>
            <a:endParaRPr lang="en-US" smtClean="0"/>
          </a:p>
          <a:p>
            <a:r>
              <a:rPr lang="en-US" smtClean="0"/>
              <a:t>Can undo good scheduling algorithm efforts of guests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150" y="369888"/>
            <a:ext cx="11322050" cy="768350"/>
          </a:xfrm>
        </p:spPr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479550"/>
            <a:ext cx="10266363" cy="4678363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Solaris scheduling</a:t>
            </a:r>
          </a:p>
          <a:p>
            <a:r>
              <a:rPr lang="en-US" smtClean="0"/>
              <a:t>Windows XP scheduling</a:t>
            </a:r>
          </a:p>
          <a:p>
            <a:r>
              <a:rPr lang="en-US" smtClean="0"/>
              <a:t>Linux scheduling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1700213"/>
            <a:ext cx="11028362" cy="4572000"/>
          </a:xfrm>
        </p:spPr>
        <p:txBody>
          <a:bodyPr/>
          <a:lstStyle/>
          <a:p>
            <a:r>
              <a:rPr lang="en-US" smtClean="0"/>
              <a:t>Maximum CPU utilization obtained with multiprogramming</a:t>
            </a:r>
          </a:p>
          <a:p>
            <a:endParaRPr lang="en-US" smtClean="0"/>
          </a:p>
          <a:p>
            <a:r>
              <a:rPr lang="en-US" smtClean="0"/>
              <a:t>CPU–I/O Burst Cycle – Process execution consists of a </a:t>
            </a:r>
            <a:r>
              <a:rPr lang="en-US" i="1" smtClean="0"/>
              <a:t>cycle</a:t>
            </a:r>
            <a:r>
              <a:rPr lang="en-US" smtClean="0"/>
              <a:t> of CPU execution and I/O wait</a:t>
            </a:r>
          </a:p>
          <a:p>
            <a:endParaRPr lang="en-US" smtClean="0"/>
          </a:p>
          <a:p>
            <a:r>
              <a:rPr lang="en-US" b="1" smtClean="0"/>
              <a:t>CPU burst </a:t>
            </a:r>
            <a:r>
              <a:rPr lang="en-US" smtClean="0"/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Solaris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Priority-based scheduling</a:t>
            </a:r>
          </a:p>
          <a:p>
            <a:r>
              <a:rPr lang="en-US" smtClean="0"/>
              <a:t>Six classes available</a:t>
            </a:r>
          </a:p>
          <a:p>
            <a:pPr lvl="1"/>
            <a:r>
              <a:rPr lang="en-US" smtClean="0"/>
              <a:t>Time sharing (default)</a:t>
            </a:r>
          </a:p>
          <a:p>
            <a:pPr lvl="1"/>
            <a:r>
              <a:rPr lang="en-US" smtClean="0"/>
              <a:t>Interactive</a:t>
            </a:r>
          </a:p>
          <a:p>
            <a:pPr lvl="1"/>
            <a:r>
              <a:rPr lang="en-US" smtClean="0"/>
              <a:t>Real time</a:t>
            </a:r>
          </a:p>
          <a:p>
            <a:pPr lvl="1"/>
            <a:r>
              <a:rPr lang="en-US" smtClean="0"/>
              <a:t>System</a:t>
            </a:r>
          </a:p>
          <a:p>
            <a:pPr lvl="1"/>
            <a:r>
              <a:rPr lang="en-US" smtClean="0"/>
              <a:t>Fair Share</a:t>
            </a:r>
          </a:p>
          <a:p>
            <a:pPr lvl="1"/>
            <a:r>
              <a:rPr lang="en-US" smtClean="0"/>
              <a:t>Fixed priority</a:t>
            </a:r>
          </a:p>
          <a:p>
            <a:r>
              <a:rPr lang="en-US" smtClean="0"/>
              <a:t>Given thread can be in one class at a time</a:t>
            </a:r>
          </a:p>
          <a:p>
            <a:r>
              <a:rPr lang="en-US" smtClean="0"/>
              <a:t>Each class has its own scheduling algorithm</a:t>
            </a:r>
          </a:p>
          <a:p>
            <a:r>
              <a:rPr lang="en-US" smtClean="0"/>
              <a:t>Time sharing is multi-level feedback queue</a:t>
            </a:r>
          </a:p>
          <a:p>
            <a:pPr lvl="1"/>
            <a:r>
              <a:rPr lang="en-US" smtClean="0"/>
              <a:t>Loadable table configurable by sysadmin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Solaris Dispatch Table 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0" y="2103438"/>
            <a:ext cx="7462838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Scheduling</a:t>
            </a:r>
          </a:p>
        </p:txBody>
      </p:sp>
      <p:pic>
        <p:nvPicPr>
          <p:cNvPr id="97283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1655763"/>
            <a:ext cx="4981575" cy="6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Solaris Scheduling (Cont.)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Scheduler converts class-specific priorities into a per-thread global priority</a:t>
            </a:r>
          </a:p>
          <a:p>
            <a:pPr lvl="1"/>
            <a:r>
              <a:rPr lang="en-US" smtClean="0"/>
              <a:t>Thread with highest priority runs next</a:t>
            </a:r>
          </a:p>
          <a:p>
            <a:pPr lvl="1"/>
            <a:r>
              <a:rPr lang="en-US" smtClean="0"/>
              <a:t>Runs until (1) blocks, (2) uses time slice, (3) preempted by higher-priority thread</a:t>
            </a:r>
          </a:p>
          <a:p>
            <a:pPr lvl="1"/>
            <a:r>
              <a:rPr lang="en-US" smtClean="0"/>
              <a:t>Multiple threads at same priority selected via RR</a:t>
            </a:r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Scheduling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uses priority-based preemptive scheduling</a:t>
            </a:r>
          </a:p>
          <a:p>
            <a:r>
              <a:rPr lang="en-US" smtClean="0"/>
              <a:t>Highest-priority thread runs next</a:t>
            </a:r>
          </a:p>
          <a:p>
            <a:r>
              <a:rPr lang="en-US" i="1" smtClean="0"/>
              <a:t>Dispatcher </a:t>
            </a:r>
            <a:r>
              <a:rPr lang="en-US" smtClean="0"/>
              <a:t>is scheduler</a:t>
            </a:r>
          </a:p>
          <a:p>
            <a:r>
              <a:rPr lang="en-US" smtClean="0"/>
              <a:t>Thread runs until (1) blocks, (2) uses time slice, (3) preempted by higher-priority thread</a:t>
            </a:r>
          </a:p>
          <a:p>
            <a:r>
              <a:rPr lang="en-US" smtClean="0"/>
              <a:t>Real-time threads can preempt non-real-time</a:t>
            </a:r>
          </a:p>
          <a:p>
            <a:r>
              <a:rPr lang="en-US" smtClean="0"/>
              <a:t>32-level priority scheme</a:t>
            </a:r>
          </a:p>
          <a:p>
            <a:r>
              <a:rPr lang="en-US" b="1" smtClean="0">
                <a:solidFill>
                  <a:srgbClr val="3366FF"/>
                </a:solidFill>
              </a:rPr>
              <a:t>Variable class </a:t>
            </a:r>
            <a:r>
              <a:rPr lang="en-US" smtClean="0"/>
              <a:t>is 1-15, </a:t>
            </a:r>
            <a:r>
              <a:rPr lang="en-US" b="1" smtClean="0">
                <a:solidFill>
                  <a:srgbClr val="3366FF"/>
                </a:solidFill>
              </a:rPr>
              <a:t>real-time class </a:t>
            </a:r>
            <a:r>
              <a:rPr lang="en-US" smtClean="0"/>
              <a:t>is</a:t>
            </a:r>
            <a:r>
              <a:rPr lang="en-US" b="1" smtClean="0">
                <a:solidFill>
                  <a:srgbClr val="3366FF"/>
                </a:solidFill>
              </a:rPr>
              <a:t> </a:t>
            </a:r>
            <a:r>
              <a:rPr lang="en-US" smtClean="0"/>
              <a:t>16-31</a:t>
            </a:r>
          </a:p>
          <a:p>
            <a:r>
              <a:rPr lang="en-US" smtClean="0"/>
              <a:t>Priority 0 is memory-management thread</a:t>
            </a:r>
          </a:p>
          <a:p>
            <a:r>
              <a:rPr lang="en-US" smtClean="0"/>
              <a:t>Queue for each priority</a:t>
            </a:r>
          </a:p>
          <a:p>
            <a:r>
              <a:rPr lang="en-US" smtClean="0"/>
              <a:t>If no run-able thread, runs </a:t>
            </a:r>
            <a:r>
              <a:rPr lang="en-US" b="1" smtClean="0">
                <a:solidFill>
                  <a:srgbClr val="3366FF"/>
                </a:solidFill>
              </a:rPr>
              <a:t>idle thread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Priority Classes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Win32 API identifies several priority classes to which a process can belong</a:t>
            </a:r>
          </a:p>
          <a:p>
            <a:pPr lvl="1"/>
            <a:r>
              <a:rPr lang="en-US" smtClean="0"/>
              <a:t>REALTIME_PRIORITY_CLASS, HIGH_PRIORITY_CLASS, ABOVE_NORMAL_PRIORITY_CLASS,NORMAL_PRIORITY_CLASS, BELOW_NORMAL_PRIORITY_CLASS, IDLE_PRIORITY_CLASS</a:t>
            </a:r>
            <a:endParaRPr lang="en-US" b="1" smtClean="0">
              <a:solidFill>
                <a:srgbClr val="3366FF"/>
              </a:solidFill>
            </a:endParaRPr>
          </a:p>
          <a:p>
            <a:pPr lvl="1"/>
            <a:r>
              <a:rPr lang="en-US" smtClean="0"/>
              <a:t>All are variable except REALTIME</a:t>
            </a:r>
          </a:p>
          <a:p>
            <a:r>
              <a:rPr lang="en-US" smtClean="0"/>
              <a:t>A thread within a given priority class has a relative priority</a:t>
            </a:r>
          </a:p>
          <a:p>
            <a:pPr lvl="1"/>
            <a:r>
              <a:rPr lang="en-US" smtClean="0"/>
              <a:t>TIME_CRITICAL, HIGHEST, ABOVE_NORMAL, NORMAL, BELOW_NORMAL, LOWEST, IDLE</a:t>
            </a:r>
          </a:p>
          <a:p>
            <a:r>
              <a:rPr lang="en-US" smtClean="0"/>
              <a:t>Priority class and relative priority combine to give numeric priority</a:t>
            </a:r>
          </a:p>
          <a:p>
            <a:r>
              <a:rPr lang="en-US" smtClean="0"/>
              <a:t>Base priority is NORMAL within the class</a:t>
            </a:r>
          </a:p>
          <a:p>
            <a:r>
              <a:rPr lang="en-US" smtClean="0"/>
              <a:t>If quantum expires, priority lowered, but never below base</a:t>
            </a:r>
          </a:p>
          <a:p>
            <a:r>
              <a:rPr lang="en-US" smtClean="0"/>
              <a:t>If wait occurs, priority boosted depending on what was waited for</a:t>
            </a:r>
          </a:p>
          <a:p>
            <a:r>
              <a:rPr lang="en-US" smtClean="0"/>
              <a:t>Foreground window given 3x priority boost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Windows XP Priorities</a:t>
            </a:r>
          </a:p>
        </p:txBody>
      </p:sp>
      <p:pic>
        <p:nvPicPr>
          <p:cNvPr id="1024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2401888"/>
            <a:ext cx="110823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Linux Scheduling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81188"/>
            <a:ext cx="11026775" cy="597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Constant order </a:t>
            </a:r>
            <a:r>
              <a:rPr lang="en-US" i="1" smtClean="0"/>
              <a:t>O</a:t>
            </a:r>
            <a:r>
              <a:rPr lang="en-US" smtClean="0"/>
              <a:t>(1) scheduling time</a:t>
            </a:r>
          </a:p>
          <a:p>
            <a:pPr>
              <a:lnSpc>
                <a:spcPct val="90000"/>
              </a:lnSpc>
            </a:pPr>
            <a:r>
              <a:rPr lang="en-US" smtClean="0"/>
              <a:t>Preemptive, priority based</a:t>
            </a:r>
          </a:p>
          <a:p>
            <a:pPr>
              <a:lnSpc>
                <a:spcPct val="90000"/>
              </a:lnSpc>
            </a:pPr>
            <a:r>
              <a:rPr lang="en-US" smtClean="0"/>
              <a:t>Two priority ranges: time-sharing and real-time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Real-time </a:t>
            </a:r>
            <a:r>
              <a:rPr lang="en-US" smtClean="0"/>
              <a:t>range from 0 to 99 and </a:t>
            </a:r>
            <a:r>
              <a:rPr lang="en-US" b="1" smtClean="0"/>
              <a:t>nice </a:t>
            </a:r>
            <a:r>
              <a:rPr lang="en-US" smtClean="0"/>
              <a:t>value from 100 to 140</a:t>
            </a:r>
          </a:p>
          <a:p>
            <a:pPr>
              <a:lnSpc>
                <a:spcPct val="90000"/>
              </a:lnSpc>
            </a:pPr>
            <a:r>
              <a:rPr lang="en-US" smtClean="0"/>
              <a:t>Map into  global priority with numerically lower values indicating higher priority</a:t>
            </a:r>
          </a:p>
          <a:p>
            <a:pPr>
              <a:lnSpc>
                <a:spcPct val="90000"/>
              </a:lnSpc>
            </a:pPr>
            <a:r>
              <a:rPr lang="en-US" smtClean="0"/>
              <a:t>Higher priority gets larger q</a:t>
            </a:r>
          </a:p>
          <a:p>
            <a:pPr>
              <a:lnSpc>
                <a:spcPct val="90000"/>
              </a:lnSpc>
            </a:pPr>
            <a:r>
              <a:rPr lang="en-US" smtClean="0"/>
              <a:t>Task run-able as long as time left in time slice (</a:t>
            </a:r>
            <a:r>
              <a:rPr lang="en-US" b="1" smtClean="0">
                <a:solidFill>
                  <a:srgbClr val="3366FF"/>
                </a:solidFill>
              </a:rPr>
              <a:t>active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en-US" smtClean="0"/>
              <a:t>If no time left (</a:t>
            </a:r>
            <a:r>
              <a:rPr lang="en-US" b="1" smtClean="0">
                <a:solidFill>
                  <a:srgbClr val="3366FF"/>
                </a:solidFill>
              </a:rPr>
              <a:t>expired</a:t>
            </a:r>
            <a:r>
              <a:rPr lang="en-US" smtClean="0"/>
              <a:t>), not run-able until all other tasks use their slices</a:t>
            </a:r>
          </a:p>
          <a:p>
            <a:pPr>
              <a:lnSpc>
                <a:spcPct val="90000"/>
              </a:lnSpc>
            </a:pPr>
            <a:r>
              <a:rPr lang="en-US" smtClean="0"/>
              <a:t>All run-able tasks tracked in per-CPU </a:t>
            </a:r>
            <a:r>
              <a:rPr lang="en-US" b="1" smtClean="0">
                <a:solidFill>
                  <a:srgbClr val="3366FF"/>
                </a:solidFill>
              </a:rPr>
              <a:t>runqueue </a:t>
            </a:r>
            <a:r>
              <a:rPr lang="en-US" smtClean="0"/>
              <a:t>data structure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Two priority arrays (active, expired)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Tasks indexed by priority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no more active, arrays are exchanged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Scheduling (Cont.)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Real-time scheduling according to POSIX.1b</a:t>
            </a:r>
          </a:p>
          <a:p>
            <a:pPr lvl="1"/>
            <a:r>
              <a:rPr lang="en-US" smtClean="0"/>
              <a:t>Real-time tasks have static priorities</a:t>
            </a:r>
          </a:p>
          <a:p>
            <a:r>
              <a:rPr lang="en-US" smtClean="0"/>
              <a:t>All other tasks dynamic based on </a:t>
            </a:r>
            <a:r>
              <a:rPr lang="en-US" i="1" smtClean="0"/>
              <a:t>nice </a:t>
            </a:r>
            <a:r>
              <a:rPr lang="en-US" smtClean="0"/>
              <a:t>value plus or minus 5</a:t>
            </a:r>
          </a:p>
          <a:p>
            <a:pPr lvl="1"/>
            <a:r>
              <a:rPr lang="en-US" smtClean="0"/>
              <a:t>Interactivity of task determines plus or minus</a:t>
            </a:r>
          </a:p>
          <a:p>
            <a:pPr lvl="2"/>
            <a:r>
              <a:rPr lang="en-US" smtClean="0"/>
              <a:t>More interactive -&gt; more minus</a:t>
            </a:r>
          </a:p>
          <a:p>
            <a:pPr lvl="1"/>
            <a:r>
              <a:rPr lang="en-US" smtClean="0"/>
              <a:t>Priority recalculated when task expired</a:t>
            </a:r>
          </a:p>
          <a:p>
            <a:pPr lvl="1"/>
            <a:r>
              <a:rPr lang="en-US" smtClean="0"/>
              <a:t>This exchanging arrays implements adjusted priorities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73063"/>
            <a:ext cx="13187362" cy="771525"/>
          </a:xfrm>
        </p:spPr>
        <p:txBody>
          <a:bodyPr/>
          <a:lstStyle/>
          <a:p>
            <a:pPr eaLnBrk="1" hangingPunct="1"/>
            <a:r>
              <a:rPr lang="en-US" smtClean="0"/>
              <a:t>Priorities and Time-slice length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839913"/>
            <a:ext cx="111553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628650"/>
            <a:ext cx="118872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Alternating Sequence of CPU and </a:t>
            </a:r>
            <a:br>
              <a:rPr lang="en-US" sz="4000" smtClean="0"/>
            </a:br>
            <a:r>
              <a:rPr lang="en-US" sz="4000" smtClean="0"/>
              <a:t>I/O Bursts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1649413"/>
            <a:ext cx="41163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079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List of Tasks Indexed </a:t>
            </a:r>
            <a:br>
              <a:rPr lang="en-US" sz="4000" smtClean="0"/>
            </a:br>
            <a:r>
              <a:rPr lang="en-US" sz="4000" smtClean="0"/>
              <a:t>According to Priorities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563" y="2582863"/>
            <a:ext cx="10102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Algorithm Evaluation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43088"/>
            <a:ext cx="11349038" cy="6191250"/>
          </a:xfrm>
        </p:spPr>
        <p:txBody>
          <a:bodyPr/>
          <a:lstStyle/>
          <a:p>
            <a:r>
              <a:rPr lang="en-US" smtClean="0"/>
              <a:t>How to select CPU-scheduling algorithm for an OS?</a:t>
            </a:r>
          </a:p>
          <a:p>
            <a:endParaRPr lang="en-US" smtClean="0"/>
          </a:p>
          <a:p>
            <a:r>
              <a:rPr lang="en-US" smtClean="0"/>
              <a:t>Determine criteria, then evaluate algorithms</a:t>
            </a:r>
          </a:p>
          <a:p>
            <a:endParaRPr lang="en-US" smtClean="0"/>
          </a:p>
          <a:p>
            <a:r>
              <a:rPr lang="en-US" smtClean="0"/>
              <a:t>Deterministic modeling</a:t>
            </a:r>
          </a:p>
          <a:p>
            <a:pPr lvl="1"/>
            <a:r>
              <a:rPr lang="en-US" smtClean="0"/>
              <a:t>Type of </a:t>
            </a:r>
            <a:r>
              <a:rPr lang="en-US" b="1" smtClean="0"/>
              <a:t>analytic evaluation</a:t>
            </a:r>
          </a:p>
          <a:p>
            <a:pPr lvl="1"/>
            <a:r>
              <a:rPr lang="en-US" smtClean="0"/>
              <a:t>Takes a particular predetermined workload and defines the performance of each algorithm  for that workload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Queueing Models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Describes the arrival of processes, and CPU and I/O bursts probabilistically</a:t>
            </a:r>
          </a:p>
          <a:p>
            <a:pPr lvl="1"/>
            <a:r>
              <a:rPr lang="en-US" smtClean="0"/>
              <a:t>Commonly exponential, and described by mean</a:t>
            </a:r>
          </a:p>
          <a:p>
            <a:pPr lvl="1"/>
            <a:r>
              <a:rPr lang="en-US" smtClean="0"/>
              <a:t>Computes average throughput, utilization, waiting time, etc</a:t>
            </a:r>
          </a:p>
          <a:p>
            <a:r>
              <a:rPr lang="en-US" smtClean="0"/>
              <a:t>Computer system described as network of servers, each with queue of waiting processes</a:t>
            </a:r>
          </a:p>
          <a:p>
            <a:pPr lvl="1"/>
            <a:r>
              <a:rPr lang="en-US" smtClean="0"/>
              <a:t>Knowing arrival rates and service rates</a:t>
            </a:r>
          </a:p>
          <a:p>
            <a:pPr lvl="1"/>
            <a:r>
              <a:rPr lang="en-US" smtClean="0"/>
              <a:t>Computes utilization, average queue length, average wait time, etc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Little’s Formula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n</a:t>
            </a:r>
            <a:r>
              <a:rPr lang="en-US" smtClean="0"/>
              <a:t> = average queue length</a:t>
            </a:r>
          </a:p>
          <a:p>
            <a:r>
              <a:rPr lang="en-US" i="1" smtClean="0"/>
              <a:t>W</a:t>
            </a:r>
            <a:r>
              <a:rPr lang="en-US" smtClean="0"/>
              <a:t> = average waiting time in queue</a:t>
            </a:r>
          </a:p>
          <a:p>
            <a:r>
              <a:rPr lang="en-US" i="1" smtClean="0"/>
              <a:t>λ</a:t>
            </a:r>
            <a:r>
              <a:rPr lang="en-US" smtClean="0"/>
              <a:t> = average arrival rate into queue</a:t>
            </a:r>
          </a:p>
          <a:p>
            <a:r>
              <a:rPr lang="en-US" smtClean="0"/>
              <a:t>Little’s law – in steady state, processes leaving queue must equal processes arriving, thus</a:t>
            </a:r>
            <a:br>
              <a:rPr lang="en-US" smtClean="0"/>
            </a:br>
            <a:r>
              <a:rPr lang="en-US" i="1" smtClean="0"/>
              <a:t>n </a:t>
            </a:r>
            <a:r>
              <a:rPr lang="en-US" smtClean="0"/>
              <a:t>= </a:t>
            </a:r>
            <a:r>
              <a:rPr lang="en-US" i="1" smtClean="0"/>
              <a:t>λ </a:t>
            </a:r>
            <a:r>
              <a:rPr lang="en-US" smtClean="0"/>
              <a:t>x</a:t>
            </a:r>
            <a:r>
              <a:rPr lang="en-US" i="1" smtClean="0"/>
              <a:t> W</a:t>
            </a:r>
          </a:p>
          <a:p>
            <a:pPr lvl="1"/>
            <a:r>
              <a:rPr lang="en-US" smtClean="0"/>
              <a:t>Valid for any scheduling algorithm and arrival distribution</a:t>
            </a:r>
          </a:p>
          <a:p>
            <a:endParaRPr lang="en-US" smtClean="0"/>
          </a:p>
          <a:p>
            <a:r>
              <a:rPr lang="en-US" smtClean="0"/>
              <a:t>For example, if on average 7 processes arrive per second, and normally 14 processes in queue, then average wait time per process = 2 seconds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Queueing models limited</a:t>
            </a:r>
          </a:p>
          <a:p>
            <a:r>
              <a:rPr lang="en-US" b="1" smtClean="0"/>
              <a:t>Simulations </a:t>
            </a:r>
            <a:r>
              <a:rPr lang="en-US" smtClean="0"/>
              <a:t>more accurate</a:t>
            </a:r>
          </a:p>
          <a:p>
            <a:pPr lvl="1"/>
            <a:r>
              <a:rPr lang="en-US" smtClean="0"/>
              <a:t>Programmed model of computer system</a:t>
            </a:r>
          </a:p>
          <a:p>
            <a:pPr lvl="1"/>
            <a:r>
              <a:rPr lang="en-US" smtClean="0"/>
              <a:t>Clock is a variable</a:t>
            </a:r>
          </a:p>
          <a:p>
            <a:pPr lvl="1"/>
            <a:r>
              <a:rPr lang="en-US" smtClean="0"/>
              <a:t>Gather statistics  indicating algorithm performance</a:t>
            </a:r>
          </a:p>
          <a:p>
            <a:pPr lvl="1"/>
            <a:r>
              <a:rPr lang="en-US" smtClean="0"/>
              <a:t>Data to drive simulation gathered via</a:t>
            </a:r>
          </a:p>
          <a:p>
            <a:pPr lvl="2"/>
            <a:r>
              <a:rPr lang="en-US" smtClean="0"/>
              <a:t>Random number generator according to probabilities</a:t>
            </a:r>
          </a:p>
          <a:p>
            <a:pPr lvl="2"/>
            <a:r>
              <a:rPr lang="en-US" smtClean="0"/>
              <a:t>Distributions defined mathematically or empirically</a:t>
            </a:r>
          </a:p>
          <a:p>
            <a:pPr lvl="2"/>
            <a:r>
              <a:rPr lang="en-US" smtClean="0"/>
              <a:t>Trace tapes record sequences of real events in real systems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079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of CPU Schedulers </a:t>
            </a:r>
            <a:br>
              <a:rPr lang="en-US" sz="4000" smtClean="0"/>
            </a:br>
            <a:r>
              <a:rPr lang="en-US" sz="4000" smtClean="0"/>
              <a:t>by Simulation</a:t>
            </a:r>
          </a:p>
        </p:txBody>
      </p:sp>
      <p:pic>
        <p:nvPicPr>
          <p:cNvPr id="116739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1535113"/>
            <a:ext cx="1149826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>
          <a:xfrm>
            <a:off x="0" y="369888"/>
            <a:ext cx="12344400" cy="768350"/>
          </a:xfrm>
        </p:spPr>
        <p:txBody>
          <a:bodyPr/>
          <a:lstStyle/>
          <a:p>
            <a:r>
              <a:rPr lang="en-US" smtClean="0"/>
              <a:t>Implementation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 sz="2600">
                <a:latin typeface="Helvetica" charset="0"/>
              </a:rPr>
              <a:t>Even simulations have limited accuracy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Just implement new scheduler and test in real systems</a:t>
            </a:r>
          </a:p>
          <a:p>
            <a:pPr marL="1141413" lvl="1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High cost, high risk</a:t>
            </a:r>
          </a:p>
          <a:p>
            <a:pPr marL="1141413" lvl="1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Environments vary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Most flexible schedulers can be modified per-site or per-system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Or APIs to modify priorities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But again environments vary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endParaRPr kumimoji="1" lang="en-US" sz="2600">
              <a:latin typeface="Helvetica" charset="0"/>
            </a:endParaRPr>
          </a:p>
          <a:p>
            <a:pPr marL="1550988" lvl="2" indent="-325438" defTabSz="1304925">
              <a:spcBef>
                <a:spcPct val="35000"/>
              </a:spcBef>
              <a:buClr>
                <a:srgbClr val="009900"/>
              </a:buClr>
              <a:buSzPct val="75000"/>
              <a:buFont typeface="Webdings" charset="2"/>
              <a:buChar char="4"/>
            </a:pPr>
            <a:endParaRPr kumimoji="1" lang="en-US" sz="2600">
              <a:latin typeface="Helvetica" charset="0"/>
            </a:endParaRPr>
          </a:p>
          <a:p>
            <a:pPr marL="1141413" lvl="1" indent="-488950" defTabSz="1304925"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2"/>
              <a:buChar char="l"/>
            </a:pPr>
            <a:endParaRPr kumimoji="1" lang="en-US" sz="2600">
              <a:latin typeface="Helvetica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5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5.08</a:t>
            </a: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2667000"/>
            <a:ext cx="107315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In-5.7</a:t>
            </a:r>
          </a:p>
        </p:txBody>
      </p:sp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741613"/>
            <a:ext cx="110156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69888"/>
            <a:ext cx="11430000" cy="768350"/>
          </a:xfrm>
        </p:spPr>
        <p:txBody>
          <a:bodyPr/>
          <a:lstStyle/>
          <a:p>
            <a:pPr eaLnBrk="1" hangingPunct="1"/>
            <a:r>
              <a:rPr lang="en-US" smtClean="0"/>
              <a:t>Histogram of CPU-burst Times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525" y="2033588"/>
            <a:ext cx="85820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In-5.8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3017838"/>
            <a:ext cx="114728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In-5.9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 l="908" t="42131" r="1271" b="42615"/>
          <a:stretch>
            <a:fillRect/>
          </a:stretch>
        </p:blipFill>
        <p:spPr bwMode="auto">
          <a:xfrm>
            <a:off x="1408113" y="3001963"/>
            <a:ext cx="11272837" cy="11715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 Latency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 l="28979" t="16327" r="30817" b="50131"/>
          <a:stretch>
            <a:fillRect/>
          </a:stretch>
        </p:blipFill>
        <p:spPr bwMode="auto">
          <a:xfrm>
            <a:off x="2179638" y="2224088"/>
            <a:ext cx="9231312" cy="54784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Thread Scheduling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2139950"/>
            <a:ext cx="11439525" cy="4208463"/>
          </a:xfrm>
        </p:spPr>
        <p:txBody>
          <a:bodyPr/>
          <a:lstStyle/>
          <a:p>
            <a:r>
              <a:rPr lang="en-US" smtClean="0"/>
              <a:t>JVM Uses a Preemptive, Priority-Based Scheduling Algorithm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FIFO Queue is Used if There Are Multiple Threads With the Same Priority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Thread Scheduling (Cont.)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>JVM Schedules a Thread to Run When: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 marL="1141413" lvl="1" indent="-488950">
              <a:buFontTx/>
              <a:buAutoNum type="arabicPeriod"/>
            </a:pPr>
            <a:r>
              <a:rPr lang="en-US" smtClean="0"/>
              <a:t>The Currently Running Thread Exits the Runnable State</a:t>
            </a:r>
          </a:p>
          <a:p>
            <a:pPr marL="1141413" lvl="1" indent="-488950">
              <a:buFontTx/>
              <a:buAutoNum type="arabicPeriod"/>
            </a:pPr>
            <a:r>
              <a:rPr lang="en-US" smtClean="0"/>
              <a:t>A Higher Priority Thread Enters the Runnable State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* Note – the JVM Does Not Specify Whether Threads are Time-Sliced or Not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Time-Slicing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695450"/>
            <a:ext cx="11772900" cy="65024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>Since the JVM Doesn’t Ensure Time-Slicing, the yield() Method </a:t>
            </a:r>
          </a:p>
          <a:p>
            <a:pPr>
              <a:buFont typeface="Monotype Sorts" charset="2"/>
              <a:buNone/>
            </a:pPr>
            <a:r>
              <a:rPr lang="en-US" smtClean="0"/>
              <a:t>May Be Used: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while (true) {</a:t>
            </a:r>
          </a:p>
          <a:p>
            <a:pPr>
              <a:buFont typeface="Monotype Sorts" charset="2"/>
              <a:buNone/>
            </a:pPr>
            <a:r>
              <a:rPr lang="en-US" smtClean="0"/>
              <a:t>		// perform CPU-intensive task</a:t>
            </a:r>
          </a:p>
          <a:p>
            <a:pPr>
              <a:buFont typeface="Monotype Sorts" charset="2"/>
              <a:buNone/>
            </a:pPr>
            <a:r>
              <a:rPr lang="en-US" smtClean="0"/>
              <a:t>		. . .</a:t>
            </a:r>
          </a:p>
          <a:p>
            <a:pPr>
              <a:buFont typeface="Monotype Sorts" charset="2"/>
              <a:buNone/>
            </a:pPr>
            <a:r>
              <a:rPr lang="en-US" smtClean="0"/>
              <a:t>		Thread.yield();</a:t>
            </a:r>
          </a:p>
          <a:p>
            <a:pPr>
              <a:buFont typeface="Monotype Sorts" charset="2"/>
              <a:buNone/>
            </a:pPr>
            <a:r>
              <a:rPr lang="en-US" smtClean="0"/>
              <a:t>	}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This Yields Control to Another Thread of Equal Priority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Priorities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3" y="1925638"/>
            <a:ext cx="11455400" cy="51625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b="1" u="sng" smtClean="0"/>
              <a:t>Priority</a:t>
            </a:r>
            <a:r>
              <a:rPr lang="en-US" b="1" smtClean="0"/>
              <a:t>			</a:t>
            </a:r>
            <a:r>
              <a:rPr lang="en-US" b="1" u="sng" smtClean="0"/>
              <a:t>Comment</a:t>
            </a:r>
          </a:p>
          <a:p>
            <a:pPr>
              <a:buFont typeface="Monotype Sorts" charset="2"/>
              <a:buNone/>
            </a:pPr>
            <a:r>
              <a:rPr lang="en-US" smtClean="0"/>
              <a:t>Thread.MIN_PRIORITY		Minimum Thread Priority</a:t>
            </a:r>
          </a:p>
          <a:p>
            <a:pPr>
              <a:buFont typeface="Monotype Sorts" charset="2"/>
              <a:buNone/>
            </a:pPr>
            <a:r>
              <a:rPr lang="en-US" smtClean="0"/>
              <a:t>Thread.MAX_PRIORITY	               Maximum Thread Priority</a:t>
            </a:r>
          </a:p>
          <a:p>
            <a:pPr>
              <a:buFont typeface="Monotype Sorts" charset="2"/>
              <a:buNone/>
            </a:pPr>
            <a:r>
              <a:rPr lang="en-US" smtClean="0"/>
              <a:t>Thread.NORM_PRIORITY	               Default Thread Priority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Priorities May Be Set Using setPriority() method:</a:t>
            </a:r>
          </a:p>
          <a:p>
            <a:pPr>
              <a:buFont typeface="Monotype Sorts" charset="2"/>
              <a:buNone/>
            </a:pPr>
            <a:r>
              <a:rPr lang="en-US" smtClean="0"/>
              <a:t>	setPriority(Thread.NORM_PRIORITY + 2);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2 Scheduling</a:t>
            </a:r>
          </a:p>
        </p:txBody>
      </p:sp>
      <p:pic>
        <p:nvPicPr>
          <p:cNvPr id="140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8388" y="1773238"/>
            <a:ext cx="694055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69888"/>
            <a:ext cx="11772900" cy="768350"/>
          </a:xfrm>
        </p:spPr>
        <p:txBody>
          <a:bodyPr/>
          <a:lstStyle/>
          <a:p>
            <a:pPr eaLnBrk="1" hangingPunct="1"/>
            <a:r>
              <a:rPr lang="en-US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pPr marL="489833" indent="-489833">
              <a:defRPr/>
            </a:pPr>
            <a:r>
              <a:rPr lang="en-US" dirty="0"/>
              <a:t>Selects from among the processes in</a:t>
            </a:r>
            <a:r>
              <a:rPr lang="en-US" dirty="0" smtClean="0"/>
              <a:t> ready queue, and </a:t>
            </a:r>
            <a:r>
              <a:rPr lang="en-US" dirty="0"/>
              <a:t>allocates the CPU to one of </a:t>
            </a:r>
            <a:r>
              <a:rPr lang="en-US" dirty="0" smtClean="0"/>
              <a:t>them</a:t>
            </a:r>
          </a:p>
          <a:p>
            <a:pPr marL="1061304" lvl="1" indent="-408194">
              <a:defRPr/>
            </a:pPr>
            <a:r>
              <a:rPr lang="en-US" dirty="0" smtClean="0"/>
              <a:t>Queue may be ordered in various ways</a:t>
            </a:r>
          </a:p>
          <a:p>
            <a:pPr marL="489833" indent="-489833">
              <a:defRPr/>
            </a:pPr>
            <a:r>
              <a:rPr lang="en-US" dirty="0"/>
              <a:t>CPU scheduling decisions may take place when a process:</a:t>
            </a:r>
          </a:p>
          <a:p>
            <a:pPr marL="1142943" lvl="1" indent="-489833">
              <a:buFont typeface="Monotype Sorts" charset="2"/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1.	</a:t>
            </a:r>
            <a:r>
              <a:rPr lang="en-US" dirty="0"/>
              <a:t>Switches from running to waiting state</a:t>
            </a:r>
          </a:p>
          <a:p>
            <a:pPr marL="1142943" lvl="1" indent="-489833">
              <a:buFont typeface="Monotype Sorts" charset="2"/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2.</a:t>
            </a:r>
            <a:r>
              <a:rPr lang="en-US" dirty="0"/>
              <a:t>	Switches from running to ready state</a:t>
            </a:r>
          </a:p>
          <a:p>
            <a:pPr marL="1142943" lvl="1" indent="-489833">
              <a:buFont typeface="Monotype Sorts" charset="2"/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3.</a:t>
            </a:r>
            <a:r>
              <a:rPr lang="en-US" dirty="0"/>
              <a:t>	Switches from waiting to ready</a:t>
            </a:r>
          </a:p>
          <a:p>
            <a:pPr marL="1142943" lvl="1" indent="-489833">
              <a:buFont typeface="Monotype Sorts" charset="2"/>
              <a:buAutoNum type="arabicPeriod" startAt="4"/>
              <a:defRPr/>
            </a:pPr>
            <a:r>
              <a:rPr lang="en-US" dirty="0" smtClean="0"/>
              <a:t>Terminates</a:t>
            </a:r>
          </a:p>
          <a:p>
            <a:pPr marL="489833" indent="-489833">
              <a:defRPr/>
            </a:pPr>
            <a:r>
              <a:rPr lang="en-US" dirty="0"/>
              <a:t>Scheduling under 1 and 4 is </a:t>
            </a:r>
            <a:r>
              <a:rPr lang="en-US" b="1" dirty="0" err="1" smtClean="0"/>
              <a:t>nonpreemptive</a:t>
            </a:r>
            <a:endParaRPr lang="en-US" b="1" dirty="0" smtClean="0"/>
          </a:p>
          <a:p>
            <a:pPr marL="489833" indent="-489833">
              <a:defRPr/>
            </a:pPr>
            <a:r>
              <a:rPr lang="en-US" dirty="0"/>
              <a:t>All other scheduling is </a:t>
            </a:r>
            <a:r>
              <a:rPr lang="en-US" b="1" dirty="0" smtClean="0"/>
              <a:t>preemptive</a:t>
            </a:r>
          </a:p>
          <a:p>
            <a:pPr marL="1061304" lvl="1" indent="-408194">
              <a:defRPr/>
            </a:pPr>
            <a:r>
              <a:rPr lang="en-US" dirty="0" smtClean="0"/>
              <a:t>Consider access to shared data</a:t>
            </a:r>
          </a:p>
          <a:p>
            <a:pPr marL="1061304" lvl="1" indent="-408194">
              <a:defRPr/>
            </a:pPr>
            <a:r>
              <a:rPr lang="en-US" dirty="0" smtClean="0"/>
              <a:t>Consider preemption while in kernel mode</a:t>
            </a:r>
          </a:p>
          <a:p>
            <a:pPr marL="1061304" lvl="1" indent="-408194">
              <a:defRPr/>
            </a:pPr>
            <a:r>
              <a:rPr lang="en-US" dirty="0" smtClean="0"/>
              <a:t>Consider interrupts occurring during crucial OS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43088"/>
            <a:ext cx="11596688" cy="5978525"/>
          </a:xfrm>
        </p:spPr>
        <p:txBody>
          <a:bodyPr/>
          <a:lstStyle/>
          <a:p>
            <a:r>
              <a:rPr lang="en-US" smtClean="0"/>
              <a:t>Dispatcher module gives control of the CPU to the process selected by the short-term scheduler; this involves:</a:t>
            </a:r>
          </a:p>
          <a:p>
            <a:pPr lvl="1"/>
            <a:r>
              <a:rPr lang="en-US" smtClean="0"/>
              <a:t>switching context</a:t>
            </a:r>
          </a:p>
          <a:p>
            <a:pPr lvl="1"/>
            <a:r>
              <a:rPr lang="en-US" smtClean="0"/>
              <a:t>switching to user mode</a:t>
            </a:r>
          </a:p>
          <a:p>
            <a:pPr lvl="1"/>
            <a:r>
              <a:rPr lang="en-US" smtClean="0"/>
              <a:t>jumping to the proper location in the user program to restart that program</a:t>
            </a:r>
          </a:p>
          <a:p>
            <a:pPr lvl="1"/>
            <a:endParaRPr lang="en-US" smtClean="0"/>
          </a:p>
          <a:p>
            <a:r>
              <a:rPr lang="en-US" b="1" smtClean="0"/>
              <a:t>Dispatch latency </a:t>
            </a:r>
            <a:r>
              <a:rPr lang="en-US" smtClean="0"/>
              <a:t>– time it takes for the dispatcher to stop one process and start another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69888"/>
            <a:ext cx="11544300" cy="768350"/>
          </a:xfrm>
        </p:spPr>
        <p:txBody>
          <a:bodyPr/>
          <a:lstStyle/>
          <a:p>
            <a:pPr eaLnBrk="1" hangingPunct="1"/>
            <a:r>
              <a:rPr lang="en-US" smtClean="0"/>
              <a:t>Scheduling Criteria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662113"/>
            <a:ext cx="11456988" cy="6611937"/>
          </a:xfrm>
        </p:spPr>
        <p:txBody>
          <a:bodyPr/>
          <a:lstStyle/>
          <a:p>
            <a:r>
              <a:rPr lang="en-US" b="1" smtClean="0"/>
              <a:t>CPU utilization </a:t>
            </a:r>
            <a:r>
              <a:rPr lang="en-US" smtClean="0"/>
              <a:t>– keep the CPU as busy as possible</a:t>
            </a:r>
          </a:p>
          <a:p>
            <a:endParaRPr lang="en-US" smtClean="0"/>
          </a:p>
          <a:p>
            <a:r>
              <a:rPr lang="en-US" b="1" smtClean="0"/>
              <a:t>Throughput</a:t>
            </a:r>
            <a:r>
              <a:rPr lang="en-US" smtClean="0"/>
              <a:t> – # of processes that complete their execution per time unit</a:t>
            </a:r>
          </a:p>
          <a:p>
            <a:endParaRPr lang="en-US" smtClean="0"/>
          </a:p>
          <a:p>
            <a:r>
              <a:rPr lang="en-US" b="1" smtClean="0"/>
              <a:t>Turnaround time </a:t>
            </a:r>
            <a:r>
              <a:rPr lang="en-US" smtClean="0"/>
              <a:t>– amount of time to execute a particular process</a:t>
            </a:r>
          </a:p>
          <a:p>
            <a:endParaRPr lang="en-US" smtClean="0"/>
          </a:p>
          <a:p>
            <a:r>
              <a:rPr lang="en-US" b="1" smtClean="0"/>
              <a:t>Waiting time </a:t>
            </a:r>
            <a:r>
              <a:rPr lang="en-US" smtClean="0"/>
              <a:t>– amount of time a process has been waiting in the ready queue</a:t>
            </a:r>
          </a:p>
          <a:p>
            <a:endParaRPr lang="en-US" smtClean="0"/>
          </a:p>
          <a:p>
            <a:r>
              <a:rPr lang="en-US" b="1" smtClean="0"/>
              <a:t>Response time </a:t>
            </a:r>
            <a:r>
              <a:rPr lang="en-US" smtClean="0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9705</TotalTime>
  <Words>2212</Words>
  <Application>Microsoft Office PowerPoint</Application>
  <PresentationFormat>Custom</PresentationFormat>
  <Paragraphs>570</Paragraphs>
  <Slides>67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Lucida Grande</vt:lpstr>
      <vt:lpstr>Symbol</vt:lpstr>
      <vt:lpstr>Monaco</vt:lpstr>
      <vt:lpstr>os-8</vt:lpstr>
      <vt:lpstr>Microsoft Equation</vt:lpstr>
      <vt:lpstr>Microsoft Equation 3.0</vt:lpstr>
      <vt:lpstr>Chapter 5:  CPU Scheduling</vt:lpstr>
      <vt:lpstr>Chapter 5:  CPU Scheduling</vt:lpstr>
      <vt:lpstr>Objectives</vt:lpstr>
      <vt:lpstr>Basic Concepts</vt:lpstr>
      <vt:lpstr>Alternating Sequence of CPU and  I/O Bursts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First-Come, First-Served (FCFS) Scheduling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 The Time Quantum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Thread Scheduling</vt:lpstr>
      <vt:lpstr>Pthread Scheduling</vt:lpstr>
      <vt:lpstr>Pthread Scheduling API</vt:lpstr>
      <vt:lpstr>Pthread Scheduling API</vt:lpstr>
      <vt:lpstr>Multiple-Processor Scheduling</vt:lpstr>
      <vt:lpstr>NUMA and CPU Scheduling</vt:lpstr>
      <vt:lpstr>Multicore Processors</vt:lpstr>
      <vt:lpstr>Multithreaded Multicore System</vt:lpstr>
      <vt:lpstr>Virtualization and Scheduling</vt:lpstr>
      <vt:lpstr>Operating System Examples</vt:lpstr>
      <vt:lpstr>Solaris</vt:lpstr>
      <vt:lpstr>Solaris Dispatch Table </vt:lpstr>
      <vt:lpstr>Solaris Scheduling</vt:lpstr>
      <vt:lpstr>Solaris Scheduling (Cont.)</vt:lpstr>
      <vt:lpstr>Windows Scheduling</vt:lpstr>
      <vt:lpstr>Windows Priority Classes</vt:lpstr>
      <vt:lpstr>Windows XP Priorities</vt:lpstr>
      <vt:lpstr>Linux Scheduling</vt:lpstr>
      <vt:lpstr>Linux Scheduling (Cont.)</vt:lpstr>
      <vt:lpstr>Priorities and Time-slice length</vt:lpstr>
      <vt:lpstr>List of Tasks Indexed  According to Priorities</vt:lpstr>
      <vt:lpstr>Algorithm Evaluation</vt:lpstr>
      <vt:lpstr>Queueing Models</vt:lpstr>
      <vt:lpstr>Little’s Formula</vt:lpstr>
      <vt:lpstr>Simulations</vt:lpstr>
      <vt:lpstr>Evaluation of CPU Schedulers  by Simulation</vt:lpstr>
      <vt:lpstr>Implementation</vt:lpstr>
      <vt:lpstr>End of Chapter 5</vt:lpstr>
      <vt:lpstr>5.08</vt:lpstr>
      <vt:lpstr>In-5.7</vt:lpstr>
      <vt:lpstr>In-5.8</vt:lpstr>
      <vt:lpstr>In-5.9</vt:lpstr>
      <vt:lpstr>Dispatch Latency</vt:lpstr>
      <vt:lpstr>Java Thread Scheduling</vt:lpstr>
      <vt:lpstr>Java Thread Scheduling (Cont.)</vt:lpstr>
      <vt:lpstr>Time-Slicing</vt:lpstr>
      <vt:lpstr>Thread Priorities</vt:lpstr>
      <vt:lpstr>Solaris 2 Scheduling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 CPU Scheduling</dc:title>
  <dc:creator>Marilyn Turnamian</dc:creator>
  <cp:lastModifiedBy>Silberschatz, Avi</cp:lastModifiedBy>
  <cp:revision>164</cp:revision>
  <cp:lastPrinted>2011-02-07T04:52:44Z</cp:lastPrinted>
  <dcterms:created xsi:type="dcterms:W3CDTF">2011-02-10T17:10:04Z</dcterms:created>
  <dcterms:modified xsi:type="dcterms:W3CDTF">2012-04-05T13:51:03Z</dcterms:modified>
</cp:coreProperties>
</file>